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8" r:id="rId4"/>
    <p:sldId id="291" r:id="rId5"/>
    <p:sldId id="292" r:id="rId6"/>
    <p:sldId id="293" r:id="rId7"/>
    <p:sldId id="296" r:id="rId8"/>
    <p:sldId id="295" r:id="rId9"/>
    <p:sldId id="290" r:id="rId10"/>
    <p:sldId id="285" r:id="rId11"/>
    <p:sldId id="283" r:id="rId12"/>
    <p:sldId id="271" r:id="rId13"/>
    <p:sldId id="289" r:id="rId14"/>
    <p:sldId id="277" r:id="rId15"/>
    <p:sldId id="264" r:id="rId16"/>
    <p:sldId id="267" r:id="rId17"/>
    <p:sldId id="276" r:id="rId18"/>
    <p:sldId id="275" r:id="rId19"/>
    <p:sldId id="279" r:id="rId20"/>
    <p:sldId id="297" r:id="rId21"/>
    <p:sldId id="273" r:id="rId22"/>
  </p:sldIdLst>
  <p:sldSz cx="9144000" cy="6858000" type="screen4x3"/>
  <p:notesSz cx="6735763" cy="98663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6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0_&#20854;&#20182;&#23560;&#26696;\&#31777;&#22577;\1041008&#21521;&#27425;&#38263;&#38754;&#22577;\&#21508;&#39006;&#26696;&#20214;&#32113;&#35336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88245545186395"/>
          <c:y val="2.3348019611830362E-2"/>
          <c:w val="0.82656849750348449"/>
          <c:h val="0.85859569051868923"/>
        </c:manualLayout>
      </c:layout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7586944"/>
        <c:axId val="7588480"/>
        <c:axId val="0"/>
      </c:bar3DChart>
      <c:catAx>
        <c:axId val="7586944"/>
        <c:scaling>
          <c:orientation val="minMax"/>
        </c:scaling>
        <c:delete val="0"/>
        <c:axPos val="b"/>
        <c:majorTickMark val="none"/>
        <c:minorTickMark val="none"/>
        <c:tickLblPos val="nextTo"/>
        <c:crossAx val="7588480"/>
        <c:crosses val="autoZero"/>
        <c:auto val="1"/>
        <c:lblAlgn val="ctr"/>
        <c:lblOffset val="100"/>
        <c:noMultiLvlLbl val="0"/>
      </c:catAx>
      <c:valAx>
        <c:axId val="7588480"/>
        <c:scaling>
          <c:orientation val="minMax"/>
        </c:scaling>
        <c:delete val="0"/>
        <c:axPos val="l"/>
        <c:numFmt formatCode="#,##0_);[Red]\(#,##0\)" sourceLinked="1"/>
        <c:majorTickMark val="none"/>
        <c:minorTickMark val="none"/>
        <c:tickLblPos val="nextTo"/>
        <c:crossAx val="75869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2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plastic">
              <a:bevelT w="6350"/>
              <a:bevelB w="6350"/>
            </a:sp3d>
          </c:spPr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 w="82550"/>
                <a:bevelB w="12700"/>
              </a:sp3d>
            </c:spPr>
          </c:dPt>
          <c:dLbls>
            <c:dLbl>
              <c:idx val="0"/>
              <c:layout>
                <c:manualLayout>
                  <c:x val="-0.20421465160745833"/>
                  <c:y val="-0.2334991048574080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b="1" dirty="0">
                        <a:solidFill>
                          <a:srgbClr val="FFFF00"/>
                        </a:solidFill>
                      </a:rPr>
                      <a:t>婚姻</a:t>
                    </a:r>
                    <a:r>
                      <a:rPr lang="en-US" altLang="zh-TW" b="1" dirty="0">
                        <a:solidFill>
                          <a:srgbClr val="FFFF00"/>
                        </a:solidFill>
                      </a:rPr>
                      <a:t>/</a:t>
                    </a:r>
                    <a:r>
                      <a:rPr lang="zh-TW" altLang="en-US" b="1" dirty="0">
                        <a:solidFill>
                          <a:srgbClr val="FFFF00"/>
                        </a:solidFill>
                      </a:rPr>
                      <a:t>離婚</a:t>
                    </a:r>
                    <a:r>
                      <a:rPr lang="en-US" altLang="zh-TW" b="1" dirty="0">
                        <a:solidFill>
                          <a:srgbClr val="FFFF00"/>
                        </a:solidFill>
                      </a:rPr>
                      <a:t>/</a:t>
                    </a:r>
                    <a:r>
                      <a:rPr lang="zh-TW" altLang="en-US" b="1" dirty="0">
                        <a:solidFill>
                          <a:srgbClr val="FFFF00"/>
                        </a:solidFill>
                      </a:rPr>
                      <a:t>同居關係暴力</a:t>
                    </a:r>
                    <a:r>
                      <a:rPr lang="en-US" altLang="zh-TW" b="1" dirty="0">
                        <a:solidFill>
                          <a:srgbClr val="FFFF00"/>
                        </a:solidFill>
                      </a:rPr>
                      <a:t> </a:t>
                    </a:r>
                    <a:r>
                      <a:rPr lang="en-US" altLang="zh-TW" b="1" dirty="0" smtClean="0">
                        <a:solidFill>
                          <a:srgbClr val="FFFF00"/>
                        </a:solidFill>
                      </a:rPr>
                      <a:t>53%</a:t>
                    </a:r>
                    <a:endParaRPr lang="en-US" altLang="zh-TW" b="1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528477690288713"/>
                  <c:y val="-0.12657240629884053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b="1" dirty="0">
                        <a:solidFill>
                          <a:srgbClr val="FFFF00"/>
                        </a:solidFill>
                      </a:rPr>
                      <a:t>兒少保護</a:t>
                    </a:r>
                    <a:r>
                      <a:rPr lang="en-US" altLang="zh-TW" b="1" dirty="0">
                        <a:solidFill>
                          <a:srgbClr val="FFFF00"/>
                        </a:solidFill>
                      </a:rPr>
                      <a:t> 18%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6.7203755105725181E-3"/>
                </c:manualLayout>
              </c:layout>
              <c:tx>
                <c:rich>
                  <a:bodyPr/>
                  <a:lstStyle/>
                  <a:p>
                    <a:r>
                      <a:rPr lang="zh-TW" altLang="en-US"/>
                      <a:t>老人虐待</a:t>
                    </a:r>
                    <a:r>
                      <a:rPr lang="en-US" altLang="zh-TW"/>
                      <a:t> 0%</a:t>
                    </a:r>
                    <a:endParaRPr lang="zh-TW" alt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338089183612874E-3"/>
                  <c:y val="-0.12663955581780634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/>
                      <a:t>直系血</a:t>
                    </a:r>
                    <a:r>
                      <a:rPr lang="en-US" altLang="zh-TW" dirty="0"/>
                      <a:t>(</a:t>
                    </a:r>
                    <a:r>
                      <a:rPr lang="zh-TW" altLang="en-US" dirty="0"/>
                      <a:t>姻</a:t>
                    </a:r>
                    <a:r>
                      <a:rPr lang="en-US" altLang="zh-TW" dirty="0"/>
                      <a:t>)</a:t>
                    </a:r>
                    <a:r>
                      <a:rPr lang="zh-TW" altLang="en-US" dirty="0"/>
                      <a:t>親卑親屬虐待尊親屬</a:t>
                    </a:r>
                    <a:r>
                      <a:rPr lang="en-US" altLang="zh-TW" dirty="0"/>
                      <a:t>(</a:t>
                    </a:r>
                    <a:r>
                      <a:rPr lang="zh-TW" altLang="en-US" dirty="0"/>
                      <a:t>被害人年齡</a:t>
                    </a:r>
                    <a:r>
                      <a:rPr lang="en-US" altLang="zh-TW" dirty="0"/>
                      <a:t>65</a:t>
                    </a:r>
                    <a:r>
                      <a:rPr lang="zh-TW" altLang="en-US" dirty="0"/>
                      <a:t>歲以上</a:t>
                    </a:r>
                    <a:r>
                      <a:rPr lang="en-US" altLang="zh-TW" dirty="0"/>
                      <a:t>) 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0068778838298348"/>
                  <c:y val="-4.2503539056080335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/>
                      <a:t>直系血</a:t>
                    </a:r>
                    <a:r>
                      <a:rPr lang="en-US" altLang="zh-TW"/>
                      <a:t>(</a:t>
                    </a:r>
                    <a:r>
                      <a:rPr lang="zh-TW" altLang="en-US"/>
                      <a:t>姻</a:t>
                    </a:r>
                    <a:r>
                      <a:rPr lang="en-US" altLang="zh-TW"/>
                      <a:t>)</a:t>
                    </a:r>
                    <a:r>
                      <a:rPr lang="zh-TW" altLang="en-US"/>
                      <a:t>親卑親屬虐待尊親屬</a:t>
                    </a:r>
                    <a:r>
                      <a:rPr lang="en-US" altLang="zh-TW"/>
                      <a:t>(</a:t>
                    </a:r>
                    <a:r>
                      <a:rPr lang="zh-TW" altLang="en-US"/>
                      <a:t>被害人年齡未滿</a:t>
                    </a:r>
                    <a:r>
                      <a:rPr lang="en-US" altLang="zh-TW"/>
                      <a:t>65</a:t>
                    </a:r>
                    <a:r>
                      <a:rPr lang="zh-TW" altLang="en-US"/>
                      <a:t>歲</a:t>
                    </a:r>
                    <a:r>
                      <a:rPr lang="en-US" altLang="zh-TW"/>
                      <a:t>) 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914934451016195"/>
                  <c:y val="-1.4283011236501183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/>
                      <a:t>其他</a:t>
                    </a:r>
                    <a:r>
                      <a:rPr lang="en-US" altLang="zh-TW"/>
                      <a:t> 18%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家暴通報人數!$L$1:$Q$1</c:f>
              <c:strCache>
                <c:ptCount val="6"/>
                <c:pt idx="0">
                  <c:v>婚姻/離婚/同居關係暴力</c:v>
                </c:pt>
                <c:pt idx="1">
                  <c:v>兒少保護</c:v>
                </c:pt>
                <c:pt idx="2">
                  <c:v>老人虐待</c:v>
                </c:pt>
                <c:pt idx="3">
                  <c:v>直系血(姻)親卑親屬虐待尊親屬(被害人年齡65歲以上)</c:v>
                </c:pt>
                <c:pt idx="4">
                  <c:v>直系血(姻)親卑親屬虐待尊親屬(被害人年齡未滿65歲)</c:v>
                </c:pt>
                <c:pt idx="5">
                  <c:v>其他</c:v>
                </c:pt>
              </c:strCache>
            </c:strRef>
          </c:cat>
          <c:val>
            <c:numRef>
              <c:f>家暴通報人數!$L$3:$Q$3</c:f>
              <c:numCache>
                <c:formatCode>0%</c:formatCode>
                <c:ptCount val="6"/>
                <c:pt idx="0">
                  <c:v>0.51878561439395521</c:v>
                </c:pt>
                <c:pt idx="1">
                  <c:v>0.18144816214072512</c:v>
                </c:pt>
                <c:pt idx="2">
                  <c:v>2.7656598968878498E-3</c:v>
                </c:pt>
                <c:pt idx="3">
                  <c:v>4.820597382537728E-2</c:v>
                </c:pt>
                <c:pt idx="4">
                  <c:v>6.9120624517314072E-2</c:v>
                </c:pt>
                <c:pt idx="5">
                  <c:v>0.17967396522574047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alpha val="97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工作表1!$A$2:$A$10</c:f>
              <c:strCache>
                <c:ptCount val="9"/>
                <c:pt idx="0">
                  <c:v>97年</c:v>
                </c:pt>
                <c:pt idx="1">
                  <c:v>98年</c:v>
                </c:pt>
                <c:pt idx="2">
                  <c:v>99年</c:v>
                </c:pt>
                <c:pt idx="3">
                  <c:v>100年</c:v>
                </c:pt>
                <c:pt idx="4">
                  <c:v>101年</c:v>
                </c:pt>
                <c:pt idx="5">
                  <c:v>102年</c:v>
                </c:pt>
                <c:pt idx="6">
                  <c:v>103年</c:v>
                </c:pt>
                <c:pt idx="7">
                  <c:v>104年</c:v>
                </c:pt>
                <c:pt idx="8">
                  <c:v>105年</c:v>
                </c:pt>
              </c:strCache>
            </c:strRef>
          </c:cat>
          <c:val>
            <c:numRef>
              <c:f>工作表1!$B$2:$B$10</c:f>
              <c:numCache>
                <c:formatCode>General</c:formatCode>
                <c:ptCount val="9"/>
                <c:pt idx="0">
                  <c:v>75438</c:v>
                </c:pt>
                <c:pt idx="1">
                  <c:v>83728</c:v>
                </c:pt>
                <c:pt idx="2">
                  <c:v>98720</c:v>
                </c:pt>
                <c:pt idx="3">
                  <c:v>86885</c:v>
                </c:pt>
                <c:pt idx="4">
                  <c:v>88522</c:v>
                </c:pt>
                <c:pt idx="5">
                  <c:v>94053</c:v>
                </c:pt>
                <c:pt idx="6">
                  <c:v>95663</c:v>
                </c:pt>
                <c:pt idx="7">
                  <c:v>95818</c:v>
                </c:pt>
                <c:pt idx="8">
                  <c:v>95175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766336"/>
        <c:axId val="108767872"/>
        <c:axId val="0"/>
      </c:bar3DChart>
      <c:catAx>
        <c:axId val="108766336"/>
        <c:scaling>
          <c:orientation val="minMax"/>
        </c:scaling>
        <c:delete val="0"/>
        <c:axPos val="b"/>
        <c:majorTickMark val="out"/>
        <c:minorTickMark val="none"/>
        <c:tickLblPos val="nextTo"/>
        <c:crossAx val="108767872"/>
        <c:crosses val="autoZero"/>
        <c:auto val="1"/>
        <c:lblAlgn val="ctr"/>
        <c:lblOffset val="100"/>
        <c:noMultiLvlLbl val="0"/>
      </c:catAx>
      <c:valAx>
        <c:axId val="108767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87663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70790698824678"/>
          <c:y val="5.2859391895583627E-2"/>
          <c:w val="0.89229209301175316"/>
          <c:h val="0.85089605757538411"/>
        </c:manualLayout>
      </c:layout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82875904"/>
        <c:axId val="82877440"/>
        <c:axId val="0"/>
      </c:bar3DChart>
      <c:catAx>
        <c:axId val="82875904"/>
        <c:scaling>
          <c:orientation val="minMax"/>
        </c:scaling>
        <c:delete val="0"/>
        <c:axPos val="b"/>
        <c:majorTickMark val="none"/>
        <c:minorTickMark val="none"/>
        <c:tickLblPos val="nextTo"/>
        <c:crossAx val="82877440"/>
        <c:crosses val="autoZero"/>
        <c:auto val="1"/>
        <c:lblAlgn val="ctr"/>
        <c:lblOffset val="100"/>
        <c:noMultiLvlLbl val="0"/>
      </c:catAx>
      <c:valAx>
        <c:axId val="8287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82875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'[Microsoft PowerPoint 的圖表 ]工作表1'!$A$2:$A$10</c:f>
              <c:strCache>
                <c:ptCount val="9"/>
                <c:pt idx="0">
                  <c:v>97年</c:v>
                </c:pt>
                <c:pt idx="1">
                  <c:v>98年</c:v>
                </c:pt>
                <c:pt idx="2">
                  <c:v>99年</c:v>
                </c:pt>
                <c:pt idx="3">
                  <c:v>100年</c:v>
                </c:pt>
                <c:pt idx="4">
                  <c:v>101年</c:v>
                </c:pt>
                <c:pt idx="5">
                  <c:v>102年</c:v>
                </c:pt>
                <c:pt idx="6">
                  <c:v>103年</c:v>
                </c:pt>
                <c:pt idx="7">
                  <c:v>104年</c:v>
                </c:pt>
                <c:pt idx="8">
                  <c:v>105年</c:v>
                </c:pt>
              </c:strCache>
            </c:strRef>
          </c:cat>
          <c:val>
            <c:numRef>
              <c:f>'[Microsoft PowerPoint 的圖表 ]工作表1'!$B$2:$B$10</c:f>
              <c:numCache>
                <c:formatCode>General</c:formatCode>
                <c:ptCount val="9"/>
                <c:pt idx="0">
                  <c:v>13703</c:v>
                </c:pt>
                <c:pt idx="1">
                  <c:v>13400</c:v>
                </c:pt>
                <c:pt idx="2">
                  <c:v>18454</c:v>
                </c:pt>
                <c:pt idx="3">
                  <c:v>17667</c:v>
                </c:pt>
                <c:pt idx="4">
                  <c:v>19174</c:v>
                </c:pt>
                <c:pt idx="5">
                  <c:v>16322</c:v>
                </c:pt>
                <c:pt idx="6">
                  <c:v>11583</c:v>
                </c:pt>
                <c:pt idx="7">
                  <c:v>9606</c:v>
                </c:pt>
                <c:pt idx="8">
                  <c:v>9224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893440"/>
        <c:axId val="82899328"/>
        <c:axId val="0"/>
      </c:bar3DChart>
      <c:catAx>
        <c:axId val="82893440"/>
        <c:scaling>
          <c:orientation val="minMax"/>
        </c:scaling>
        <c:delete val="0"/>
        <c:axPos val="b"/>
        <c:majorTickMark val="out"/>
        <c:minorTickMark val="none"/>
        <c:tickLblPos val="nextTo"/>
        <c:crossAx val="82899328"/>
        <c:crosses val="autoZero"/>
        <c:auto val="1"/>
        <c:lblAlgn val="ctr"/>
        <c:lblOffset val="100"/>
        <c:noMultiLvlLbl val="0"/>
      </c:catAx>
      <c:valAx>
        <c:axId val="828993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828934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rgbClr val="FF0000"/>
      </a:solidFill>
    </a:ln>
    <a:effectLst>
      <a:glow>
        <a:schemeClr val="accent1">
          <a:alpha val="40000"/>
        </a:schemeClr>
      </a:glow>
      <a:outerShdw blurRad="50800" dist="50800" dir="5400000" algn="ctr" rotWithShape="0">
        <a:srgbClr val="000000">
          <a:alpha val="98000"/>
        </a:srgbClr>
      </a:outerShdw>
    </a:effectLst>
    <a:scene3d>
      <a:camera prst="orthographicFront"/>
      <a:lightRig rig="threePt" dir="t"/>
    </a:scene3d>
    <a:sp3d>
      <a:bevelT w="31750"/>
      <a:bevelB w="57150"/>
    </a:sp3d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'[Microsoft PowerPoint 的圖表 ]工作表1'!$A$2:$A$10</c:f>
              <c:strCache>
                <c:ptCount val="9"/>
                <c:pt idx="0">
                  <c:v>97年</c:v>
                </c:pt>
                <c:pt idx="1">
                  <c:v>98年</c:v>
                </c:pt>
                <c:pt idx="2">
                  <c:v>99年</c:v>
                </c:pt>
                <c:pt idx="3">
                  <c:v>100年</c:v>
                </c:pt>
                <c:pt idx="4">
                  <c:v>101年</c:v>
                </c:pt>
                <c:pt idx="5">
                  <c:v>102年</c:v>
                </c:pt>
                <c:pt idx="6">
                  <c:v>103年</c:v>
                </c:pt>
                <c:pt idx="7">
                  <c:v>104年</c:v>
                </c:pt>
                <c:pt idx="8">
                  <c:v>105年</c:v>
                </c:pt>
              </c:strCache>
            </c:strRef>
          </c:cat>
          <c:val>
            <c:numRef>
              <c:f>'[Microsoft PowerPoint 的圖表 ]工作表1'!$B$2:$B$10</c:f>
              <c:numCache>
                <c:formatCode>General</c:formatCode>
                <c:ptCount val="9"/>
                <c:pt idx="0">
                  <c:v>7285</c:v>
                </c:pt>
                <c:pt idx="1">
                  <c:v>8008</c:v>
                </c:pt>
                <c:pt idx="2">
                  <c:v>9320</c:v>
                </c:pt>
                <c:pt idx="3">
                  <c:v>11121</c:v>
                </c:pt>
                <c:pt idx="4">
                  <c:v>12066</c:v>
                </c:pt>
                <c:pt idx="5">
                  <c:v>10911</c:v>
                </c:pt>
                <c:pt idx="6">
                  <c:v>11086</c:v>
                </c:pt>
                <c:pt idx="7">
                  <c:v>10454</c:v>
                </c:pt>
                <c:pt idx="8">
                  <c:v>8141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147840"/>
        <c:axId val="42149376"/>
      </c:barChart>
      <c:catAx>
        <c:axId val="42147840"/>
        <c:scaling>
          <c:orientation val="minMax"/>
        </c:scaling>
        <c:delete val="0"/>
        <c:axPos val="b"/>
        <c:majorTickMark val="out"/>
        <c:minorTickMark val="none"/>
        <c:tickLblPos val="nextTo"/>
        <c:crossAx val="42149376"/>
        <c:crosses val="autoZero"/>
        <c:auto val="1"/>
        <c:lblAlgn val="ctr"/>
        <c:lblOffset val="100"/>
        <c:noMultiLvlLbl val="0"/>
      </c:catAx>
      <c:valAx>
        <c:axId val="42149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147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'[Microsoft PowerPoint 的圖表 ]工作表1'!$A$2:$A$10</c:f>
              <c:strCache>
                <c:ptCount val="9"/>
                <c:pt idx="0">
                  <c:v>97年</c:v>
                </c:pt>
                <c:pt idx="1">
                  <c:v>98年</c:v>
                </c:pt>
                <c:pt idx="2">
                  <c:v>99年</c:v>
                </c:pt>
                <c:pt idx="3">
                  <c:v>100年</c:v>
                </c:pt>
                <c:pt idx="4">
                  <c:v>101年</c:v>
                </c:pt>
                <c:pt idx="5">
                  <c:v>102年</c:v>
                </c:pt>
                <c:pt idx="6">
                  <c:v>103年</c:v>
                </c:pt>
                <c:pt idx="7">
                  <c:v>104年</c:v>
                </c:pt>
                <c:pt idx="8">
                  <c:v>105年</c:v>
                </c:pt>
              </c:strCache>
            </c:strRef>
          </c:cat>
          <c:val>
            <c:numRef>
              <c:f>'[Microsoft PowerPoint 的圖表 ]工作表1'!$B$2:$B$10</c:f>
              <c:numCache>
                <c:formatCode>General</c:formatCode>
                <c:ptCount val="9"/>
                <c:pt idx="0">
                  <c:v>260</c:v>
                </c:pt>
                <c:pt idx="1">
                  <c:v>290</c:v>
                </c:pt>
                <c:pt idx="2">
                  <c:v>377</c:v>
                </c:pt>
                <c:pt idx="3">
                  <c:v>524</c:v>
                </c:pt>
                <c:pt idx="4">
                  <c:v>429</c:v>
                </c:pt>
                <c:pt idx="5">
                  <c:v>494</c:v>
                </c:pt>
                <c:pt idx="6">
                  <c:v>550</c:v>
                </c:pt>
                <c:pt idx="7">
                  <c:v>651</c:v>
                </c:pt>
                <c:pt idx="8">
                  <c:v>680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195968"/>
        <c:axId val="42201856"/>
        <c:axId val="0"/>
      </c:bar3DChart>
      <c:catAx>
        <c:axId val="42195968"/>
        <c:scaling>
          <c:orientation val="minMax"/>
        </c:scaling>
        <c:delete val="0"/>
        <c:axPos val="b"/>
        <c:majorTickMark val="out"/>
        <c:minorTickMark val="none"/>
        <c:tickLblPos val="nextTo"/>
        <c:crossAx val="42201856"/>
        <c:crosses val="autoZero"/>
        <c:auto val="1"/>
        <c:lblAlgn val="ctr"/>
        <c:lblOffset val="100"/>
        <c:noMultiLvlLbl val="0"/>
      </c:catAx>
      <c:valAx>
        <c:axId val="42201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195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B452E1-0911-46B4-87C1-8F26F48D5267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2833A90-35B5-4350-810F-9A6129DADAD3}">
      <dgm:prSet custT="1"/>
      <dgm:spPr/>
      <dgm:t>
        <a:bodyPr/>
        <a:lstStyle/>
        <a:p>
          <a:r>
            <a:rPr lang="zh-TW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一、借鏡</a:t>
          </a:r>
          <a:r>
            <a: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國外防暴運動</a:t>
          </a:r>
          <a:endParaRPr lang="zh-TW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59B8CE5-4BA7-4193-A3D8-5E0B94FB31A9}" type="parTrans" cxnId="{F6212E4C-4F7D-4D3C-A160-F123D361DA1E}">
      <dgm:prSet/>
      <dgm:spPr/>
      <dgm:t>
        <a:bodyPr/>
        <a:lstStyle/>
        <a:p>
          <a:endParaRPr lang="zh-TW" altLang="en-US"/>
        </a:p>
      </dgm:t>
    </dgm:pt>
    <dgm:pt modelId="{0034B246-288E-4EB2-AE2E-E9C9B45D6476}" type="sibTrans" cxnId="{F6212E4C-4F7D-4D3C-A160-F123D361DA1E}">
      <dgm:prSet/>
      <dgm:spPr/>
      <dgm:t>
        <a:bodyPr/>
        <a:lstStyle/>
        <a:p>
          <a:endParaRPr lang="zh-TW" altLang="en-US"/>
        </a:p>
      </dgm:t>
    </dgm:pt>
    <dgm:pt modelId="{8AE7B3E8-5337-432F-831D-BFEEAFE43C92}">
      <dgm:prSet custT="1"/>
      <dgm:spPr/>
      <dgm:t>
        <a:bodyPr/>
        <a:lstStyle/>
        <a:p>
          <a:r>
            <a:rPr lang="zh-TW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三、暖身</a:t>
          </a:r>
          <a:r>
            <a: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街坊如何出招</a:t>
          </a:r>
          <a:endParaRPr lang="zh-TW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B9C13C1-876A-4B5E-A199-D84CBDD9A735}" type="parTrans" cxnId="{6567BE70-6977-47F9-8F7E-36922241249D}">
      <dgm:prSet/>
      <dgm:spPr/>
      <dgm:t>
        <a:bodyPr/>
        <a:lstStyle/>
        <a:p>
          <a:endParaRPr lang="zh-TW" altLang="en-US"/>
        </a:p>
      </dgm:t>
    </dgm:pt>
    <dgm:pt modelId="{A67536AC-0149-45F7-8B85-8FD7BC419E78}" type="sibTrans" cxnId="{6567BE70-6977-47F9-8F7E-36922241249D}">
      <dgm:prSet/>
      <dgm:spPr/>
      <dgm:t>
        <a:bodyPr/>
        <a:lstStyle/>
        <a:p>
          <a:endParaRPr lang="zh-TW" altLang="en-US"/>
        </a:p>
      </dgm:t>
    </dgm:pt>
    <dgm:pt modelId="{285EBE2C-D347-4637-8F1F-4EFCBD1459DE}">
      <dgm:prSet custT="1"/>
      <dgm:spPr/>
      <dgm:t>
        <a:bodyPr/>
        <a:lstStyle/>
        <a:p>
          <a:r>
            <a:rPr lang="zh-TW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四、紮根</a:t>
          </a:r>
          <a:r>
            <a: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建立防暴系統</a:t>
          </a:r>
          <a:endParaRPr lang="zh-TW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57A6D8B-6255-4369-8E50-BF3C2BEA728B}" type="parTrans" cxnId="{1C3F50D4-16A0-44EE-BFE8-F764419E6E38}">
      <dgm:prSet/>
      <dgm:spPr/>
      <dgm:t>
        <a:bodyPr/>
        <a:lstStyle/>
        <a:p>
          <a:endParaRPr lang="zh-TW" altLang="en-US"/>
        </a:p>
      </dgm:t>
    </dgm:pt>
    <dgm:pt modelId="{E9D15D7B-4B84-4C93-9BC6-13FB09C1D6AB}" type="sibTrans" cxnId="{1C3F50D4-16A0-44EE-BFE8-F764419E6E38}">
      <dgm:prSet/>
      <dgm:spPr/>
      <dgm:t>
        <a:bodyPr/>
        <a:lstStyle/>
        <a:p>
          <a:endParaRPr lang="zh-TW" altLang="en-US"/>
        </a:p>
      </dgm:t>
    </dgm:pt>
    <dgm:pt modelId="{B37EC302-718A-4401-95B5-27083C302FC8}">
      <dgm:prSet custT="1"/>
      <dgm:spPr/>
      <dgm:t>
        <a:bodyPr/>
        <a:lstStyle/>
        <a:p>
          <a:r>
            <a:rPr lang="zh-TW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五、展望</a:t>
          </a:r>
          <a:r>
            <a: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培力防暴意識</a:t>
          </a:r>
          <a:endParaRPr lang="zh-TW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E5EF64E-6480-48FC-836B-834C83434D6C}" type="parTrans" cxnId="{477E5305-0B05-4101-8976-4F5368B2A836}">
      <dgm:prSet/>
      <dgm:spPr/>
      <dgm:t>
        <a:bodyPr/>
        <a:lstStyle/>
        <a:p>
          <a:endParaRPr lang="zh-TW" altLang="en-US"/>
        </a:p>
      </dgm:t>
    </dgm:pt>
    <dgm:pt modelId="{4629B0F0-244E-417E-96D6-6DD8A0DA72E6}" type="sibTrans" cxnId="{477E5305-0B05-4101-8976-4F5368B2A836}">
      <dgm:prSet/>
      <dgm:spPr/>
      <dgm:t>
        <a:bodyPr/>
        <a:lstStyle/>
        <a:p>
          <a:endParaRPr lang="zh-TW" altLang="en-US"/>
        </a:p>
      </dgm:t>
    </dgm:pt>
    <dgm:pt modelId="{9E62186F-F5F8-4DFB-BA8D-1C56A87B399B}">
      <dgm:prSet custT="1"/>
      <dgm:spPr/>
      <dgm:t>
        <a:bodyPr/>
        <a:lstStyle/>
        <a:p>
          <a:r>
            <a:rPr lang="zh-TW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二、現況</a:t>
          </a:r>
          <a:r>
            <a: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國內統計數據</a:t>
          </a:r>
          <a:endParaRPr lang="zh-TW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BE3DBB3-A4CF-4621-B904-3E353E1E8E9A}" type="parTrans" cxnId="{5656B58A-098D-4502-B71A-98FA3A3939C6}">
      <dgm:prSet/>
      <dgm:spPr/>
      <dgm:t>
        <a:bodyPr/>
        <a:lstStyle/>
        <a:p>
          <a:endParaRPr lang="zh-TW" altLang="en-US"/>
        </a:p>
      </dgm:t>
    </dgm:pt>
    <dgm:pt modelId="{4B3250E1-82CB-4BB3-86CA-DBB666E2D3F4}" type="sibTrans" cxnId="{5656B58A-098D-4502-B71A-98FA3A3939C6}">
      <dgm:prSet/>
      <dgm:spPr/>
      <dgm:t>
        <a:bodyPr/>
        <a:lstStyle/>
        <a:p>
          <a:endParaRPr lang="zh-TW" altLang="en-US"/>
        </a:p>
      </dgm:t>
    </dgm:pt>
    <dgm:pt modelId="{BE249ED7-9A79-4F60-B8EB-46BDBC68E33F}" type="pres">
      <dgm:prSet presAssocID="{42B452E1-0911-46B4-87C1-8F26F48D526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D5CC2032-6C2E-4C41-9314-619F79E8F53B}" type="pres">
      <dgm:prSet presAssocID="{42B452E1-0911-46B4-87C1-8F26F48D5267}" presName="Name1" presStyleCnt="0"/>
      <dgm:spPr/>
      <dgm:t>
        <a:bodyPr/>
        <a:lstStyle/>
        <a:p>
          <a:endParaRPr lang="zh-TW" altLang="en-US"/>
        </a:p>
      </dgm:t>
    </dgm:pt>
    <dgm:pt modelId="{5216A2B6-2ADA-45F0-8645-AEF569DD8943}" type="pres">
      <dgm:prSet presAssocID="{42B452E1-0911-46B4-87C1-8F26F48D5267}" presName="cycle" presStyleCnt="0"/>
      <dgm:spPr/>
      <dgm:t>
        <a:bodyPr/>
        <a:lstStyle/>
        <a:p>
          <a:endParaRPr lang="zh-TW" altLang="en-US"/>
        </a:p>
      </dgm:t>
    </dgm:pt>
    <dgm:pt modelId="{57906E81-7635-411A-B650-FF9A881F65B4}" type="pres">
      <dgm:prSet presAssocID="{42B452E1-0911-46B4-87C1-8F26F48D5267}" presName="srcNode" presStyleLbl="node1" presStyleIdx="0" presStyleCnt="5"/>
      <dgm:spPr/>
      <dgm:t>
        <a:bodyPr/>
        <a:lstStyle/>
        <a:p>
          <a:endParaRPr lang="zh-TW" altLang="en-US"/>
        </a:p>
      </dgm:t>
    </dgm:pt>
    <dgm:pt modelId="{3573131C-840A-4476-A17D-4B8DBF03E621}" type="pres">
      <dgm:prSet presAssocID="{42B452E1-0911-46B4-87C1-8F26F48D5267}" presName="conn" presStyleLbl="parChTrans1D2" presStyleIdx="0" presStyleCnt="1" custLinFactNeighborX="-15119" custLinFactNeighborY="759"/>
      <dgm:spPr/>
      <dgm:t>
        <a:bodyPr/>
        <a:lstStyle/>
        <a:p>
          <a:endParaRPr lang="zh-TW" altLang="en-US"/>
        </a:p>
      </dgm:t>
    </dgm:pt>
    <dgm:pt modelId="{DEC7978B-B64E-4A23-8A16-2BB87E53F899}" type="pres">
      <dgm:prSet presAssocID="{42B452E1-0911-46B4-87C1-8F26F48D5267}" presName="extraNode" presStyleLbl="node1" presStyleIdx="0" presStyleCnt="5"/>
      <dgm:spPr/>
      <dgm:t>
        <a:bodyPr/>
        <a:lstStyle/>
        <a:p>
          <a:endParaRPr lang="zh-TW" altLang="en-US"/>
        </a:p>
      </dgm:t>
    </dgm:pt>
    <dgm:pt modelId="{D11B43DA-6C7F-4651-A233-CE3B58D05671}" type="pres">
      <dgm:prSet presAssocID="{42B452E1-0911-46B4-87C1-8F26F48D5267}" presName="dstNode" presStyleLbl="node1" presStyleIdx="0" presStyleCnt="5"/>
      <dgm:spPr/>
      <dgm:t>
        <a:bodyPr/>
        <a:lstStyle/>
        <a:p>
          <a:endParaRPr lang="zh-TW" altLang="en-US"/>
        </a:p>
      </dgm:t>
    </dgm:pt>
    <dgm:pt modelId="{79A6D3DF-C879-48E4-AEFF-AEAD04C52A2B}" type="pres">
      <dgm:prSet presAssocID="{F2833A90-35B5-4350-810F-9A6129DADAD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0DCAB7-4659-411B-83FF-CE572774938B}" type="pres">
      <dgm:prSet presAssocID="{F2833A90-35B5-4350-810F-9A6129DADAD3}" presName="accent_1" presStyleCnt="0"/>
      <dgm:spPr/>
    </dgm:pt>
    <dgm:pt modelId="{5519B29D-BF1E-4F7A-A2BB-2D65D6061B65}" type="pres">
      <dgm:prSet presAssocID="{F2833A90-35B5-4350-810F-9A6129DADAD3}" presName="accentRepeatNode" presStyleLbl="solidFgAcc1" presStyleIdx="0" presStyleCnt="5"/>
      <dgm:spPr/>
    </dgm:pt>
    <dgm:pt modelId="{5996A0EE-3FDE-4024-8881-52B4351C70FC}" type="pres">
      <dgm:prSet presAssocID="{9E62186F-F5F8-4DFB-BA8D-1C56A87B399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B10D4C-0F7C-4F6A-B95B-727764C2BCBB}" type="pres">
      <dgm:prSet presAssocID="{9E62186F-F5F8-4DFB-BA8D-1C56A87B399B}" presName="accent_2" presStyleCnt="0"/>
      <dgm:spPr/>
    </dgm:pt>
    <dgm:pt modelId="{34870528-16CA-4A11-874D-8D7B8B105BBE}" type="pres">
      <dgm:prSet presAssocID="{9E62186F-F5F8-4DFB-BA8D-1C56A87B399B}" presName="accentRepeatNode" presStyleLbl="solidFgAcc1" presStyleIdx="1" presStyleCnt="5"/>
      <dgm:spPr/>
    </dgm:pt>
    <dgm:pt modelId="{757EB255-1EDA-4014-B234-A426C90ECB54}" type="pres">
      <dgm:prSet presAssocID="{8AE7B3E8-5337-432F-831D-BFEEAFE43C9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DC0970-41CF-4C5A-9612-C946A3A24E67}" type="pres">
      <dgm:prSet presAssocID="{8AE7B3E8-5337-432F-831D-BFEEAFE43C92}" presName="accent_3" presStyleCnt="0"/>
      <dgm:spPr/>
    </dgm:pt>
    <dgm:pt modelId="{AC48D88C-9052-4800-BB40-8889ADCE8528}" type="pres">
      <dgm:prSet presAssocID="{8AE7B3E8-5337-432F-831D-BFEEAFE43C92}" presName="accentRepeatNode" presStyleLbl="solidFgAcc1" presStyleIdx="2" presStyleCnt="5"/>
      <dgm:spPr/>
    </dgm:pt>
    <dgm:pt modelId="{EBD6976D-061A-4002-A17D-B0A9A3B047EB}" type="pres">
      <dgm:prSet presAssocID="{285EBE2C-D347-4637-8F1F-4EFCBD1459D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A227D4-9C4A-48A4-AE90-27426B7792FB}" type="pres">
      <dgm:prSet presAssocID="{285EBE2C-D347-4637-8F1F-4EFCBD1459DE}" presName="accent_4" presStyleCnt="0"/>
      <dgm:spPr/>
    </dgm:pt>
    <dgm:pt modelId="{C7C849CF-A73D-4D8D-BED9-D2277B5DB4D4}" type="pres">
      <dgm:prSet presAssocID="{285EBE2C-D347-4637-8F1F-4EFCBD1459DE}" presName="accentRepeatNode" presStyleLbl="solidFgAcc1" presStyleIdx="3" presStyleCnt="5"/>
      <dgm:spPr/>
    </dgm:pt>
    <dgm:pt modelId="{FDAB9E54-4C51-48CE-8AFB-2CDF5234DF80}" type="pres">
      <dgm:prSet presAssocID="{B37EC302-718A-4401-95B5-27083C302FC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F55CBC-7199-4A6A-9C38-165061B0A5DD}" type="pres">
      <dgm:prSet presAssocID="{B37EC302-718A-4401-95B5-27083C302FC8}" presName="accent_5" presStyleCnt="0"/>
      <dgm:spPr/>
    </dgm:pt>
    <dgm:pt modelId="{BFCD007E-D9E1-46E3-8DC8-550B9E94CE32}" type="pres">
      <dgm:prSet presAssocID="{B37EC302-718A-4401-95B5-27083C302FC8}" presName="accentRepeatNode" presStyleLbl="solidFgAcc1" presStyleIdx="4" presStyleCnt="5"/>
      <dgm:spPr/>
    </dgm:pt>
  </dgm:ptLst>
  <dgm:cxnLst>
    <dgm:cxn modelId="{3FBA1FB3-8BA9-4A98-8B2A-5CD6D287550F}" type="presOf" srcId="{8AE7B3E8-5337-432F-831D-BFEEAFE43C92}" destId="{757EB255-1EDA-4014-B234-A426C90ECB54}" srcOrd="0" destOrd="0" presId="urn:microsoft.com/office/officeart/2008/layout/VerticalCurvedList"/>
    <dgm:cxn modelId="{FD1EB256-6FB6-4258-998E-5E10B6F3BE7C}" type="presOf" srcId="{B37EC302-718A-4401-95B5-27083C302FC8}" destId="{FDAB9E54-4C51-48CE-8AFB-2CDF5234DF80}" srcOrd="0" destOrd="0" presId="urn:microsoft.com/office/officeart/2008/layout/VerticalCurvedList"/>
    <dgm:cxn modelId="{3CFFBDF8-8BCC-4873-A127-20A982B7B52A}" type="presOf" srcId="{285EBE2C-D347-4637-8F1F-4EFCBD1459DE}" destId="{EBD6976D-061A-4002-A17D-B0A9A3B047EB}" srcOrd="0" destOrd="0" presId="urn:microsoft.com/office/officeart/2008/layout/VerticalCurvedList"/>
    <dgm:cxn modelId="{6567BE70-6977-47F9-8F7E-36922241249D}" srcId="{42B452E1-0911-46B4-87C1-8F26F48D5267}" destId="{8AE7B3E8-5337-432F-831D-BFEEAFE43C92}" srcOrd="2" destOrd="0" parTransId="{2B9C13C1-876A-4B5E-A199-D84CBDD9A735}" sibTransId="{A67536AC-0149-45F7-8B85-8FD7BC419E78}"/>
    <dgm:cxn modelId="{941E15EA-F712-4737-9B54-81AB9D79ED47}" type="presOf" srcId="{F2833A90-35B5-4350-810F-9A6129DADAD3}" destId="{79A6D3DF-C879-48E4-AEFF-AEAD04C52A2B}" srcOrd="0" destOrd="0" presId="urn:microsoft.com/office/officeart/2008/layout/VerticalCurvedList"/>
    <dgm:cxn modelId="{477E5305-0B05-4101-8976-4F5368B2A836}" srcId="{42B452E1-0911-46B4-87C1-8F26F48D5267}" destId="{B37EC302-718A-4401-95B5-27083C302FC8}" srcOrd="4" destOrd="0" parTransId="{3E5EF64E-6480-48FC-836B-834C83434D6C}" sibTransId="{4629B0F0-244E-417E-96D6-6DD8A0DA72E6}"/>
    <dgm:cxn modelId="{F5B3D316-741A-4F70-8E26-B02C847BDB4B}" type="presOf" srcId="{0034B246-288E-4EB2-AE2E-E9C9B45D6476}" destId="{3573131C-840A-4476-A17D-4B8DBF03E621}" srcOrd="0" destOrd="0" presId="urn:microsoft.com/office/officeart/2008/layout/VerticalCurvedList"/>
    <dgm:cxn modelId="{5656B58A-098D-4502-B71A-98FA3A3939C6}" srcId="{42B452E1-0911-46B4-87C1-8F26F48D5267}" destId="{9E62186F-F5F8-4DFB-BA8D-1C56A87B399B}" srcOrd="1" destOrd="0" parTransId="{CBE3DBB3-A4CF-4621-B904-3E353E1E8E9A}" sibTransId="{4B3250E1-82CB-4BB3-86CA-DBB666E2D3F4}"/>
    <dgm:cxn modelId="{7863D3F6-B908-499A-A4BF-E03E49395936}" type="presOf" srcId="{42B452E1-0911-46B4-87C1-8F26F48D5267}" destId="{BE249ED7-9A79-4F60-B8EB-46BDBC68E33F}" srcOrd="0" destOrd="0" presId="urn:microsoft.com/office/officeart/2008/layout/VerticalCurvedList"/>
    <dgm:cxn modelId="{1C3F50D4-16A0-44EE-BFE8-F764419E6E38}" srcId="{42B452E1-0911-46B4-87C1-8F26F48D5267}" destId="{285EBE2C-D347-4637-8F1F-4EFCBD1459DE}" srcOrd="3" destOrd="0" parTransId="{F57A6D8B-6255-4369-8E50-BF3C2BEA728B}" sibTransId="{E9D15D7B-4B84-4C93-9BC6-13FB09C1D6AB}"/>
    <dgm:cxn modelId="{429439AF-D9CE-4EBC-ADB1-894EDF43AF43}" type="presOf" srcId="{9E62186F-F5F8-4DFB-BA8D-1C56A87B399B}" destId="{5996A0EE-3FDE-4024-8881-52B4351C70FC}" srcOrd="0" destOrd="0" presId="urn:microsoft.com/office/officeart/2008/layout/VerticalCurvedList"/>
    <dgm:cxn modelId="{F6212E4C-4F7D-4D3C-A160-F123D361DA1E}" srcId="{42B452E1-0911-46B4-87C1-8F26F48D5267}" destId="{F2833A90-35B5-4350-810F-9A6129DADAD3}" srcOrd="0" destOrd="0" parTransId="{159B8CE5-4BA7-4193-A3D8-5E0B94FB31A9}" sibTransId="{0034B246-288E-4EB2-AE2E-E9C9B45D6476}"/>
    <dgm:cxn modelId="{46636CF0-8870-4037-9047-9F3E554A21F8}" type="presParOf" srcId="{BE249ED7-9A79-4F60-B8EB-46BDBC68E33F}" destId="{D5CC2032-6C2E-4C41-9314-619F79E8F53B}" srcOrd="0" destOrd="0" presId="urn:microsoft.com/office/officeart/2008/layout/VerticalCurvedList"/>
    <dgm:cxn modelId="{5FCBC97E-0EDE-4712-BD17-46716B0E72DE}" type="presParOf" srcId="{D5CC2032-6C2E-4C41-9314-619F79E8F53B}" destId="{5216A2B6-2ADA-45F0-8645-AEF569DD8943}" srcOrd="0" destOrd="0" presId="urn:microsoft.com/office/officeart/2008/layout/VerticalCurvedList"/>
    <dgm:cxn modelId="{0EA754A4-1B37-408B-87EC-596849C6F5E3}" type="presParOf" srcId="{5216A2B6-2ADA-45F0-8645-AEF569DD8943}" destId="{57906E81-7635-411A-B650-FF9A881F65B4}" srcOrd="0" destOrd="0" presId="urn:microsoft.com/office/officeart/2008/layout/VerticalCurvedList"/>
    <dgm:cxn modelId="{C31C791F-6597-4693-98CC-8575EB2588FF}" type="presParOf" srcId="{5216A2B6-2ADA-45F0-8645-AEF569DD8943}" destId="{3573131C-840A-4476-A17D-4B8DBF03E621}" srcOrd="1" destOrd="0" presId="urn:microsoft.com/office/officeart/2008/layout/VerticalCurvedList"/>
    <dgm:cxn modelId="{94C63EF9-B9A0-4A86-B7A9-C4331CD8D5DF}" type="presParOf" srcId="{5216A2B6-2ADA-45F0-8645-AEF569DD8943}" destId="{DEC7978B-B64E-4A23-8A16-2BB87E53F899}" srcOrd="2" destOrd="0" presId="urn:microsoft.com/office/officeart/2008/layout/VerticalCurvedList"/>
    <dgm:cxn modelId="{8DA7D9B6-C982-406E-BDB8-AD5398064E34}" type="presParOf" srcId="{5216A2B6-2ADA-45F0-8645-AEF569DD8943}" destId="{D11B43DA-6C7F-4651-A233-CE3B58D05671}" srcOrd="3" destOrd="0" presId="urn:microsoft.com/office/officeart/2008/layout/VerticalCurvedList"/>
    <dgm:cxn modelId="{AF538EB2-60E9-4230-BA1A-87C58CD59907}" type="presParOf" srcId="{D5CC2032-6C2E-4C41-9314-619F79E8F53B}" destId="{79A6D3DF-C879-48E4-AEFF-AEAD04C52A2B}" srcOrd="1" destOrd="0" presId="urn:microsoft.com/office/officeart/2008/layout/VerticalCurvedList"/>
    <dgm:cxn modelId="{D8074EB9-27DC-4A8E-A6B7-B7E211403670}" type="presParOf" srcId="{D5CC2032-6C2E-4C41-9314-619F79E8F53B}" destId="{C60DCAB7-4659-411B-83FF-CE572774938B}" srcOrd="2" destOrd="0" presId="urn:microsoft.com/office/officeart/2008/layout/VerticalCurvedList"/>
    <dgm:cxn modelId="{FFCFBFF0-C800-4840-B859-85ACED497C78}" type="presParOf" srcId="{C60DCAB7-4659-411B-83FF-CE572774938B}" destId="{5519B29D-BF1E-4F7A-A2BB-2D65D6061B65}" srcOrd="0" destOrd="0" presId="urn:microsoft.com/office/officeart/2008/layout/VerticalCurvedList"/>
    <dgm:cxn modelId="{6844AF58-625D-442C-BA05-8ED507F20A24}" type="presParOf" srcId="{D5CC2032-6C2E-4C41-9314-619F79E8F53B}" destId="{5996A0EE-3FDE-4024-8881-52B4351C70FC}" srcOrd="3" destOrd="0" presId="urn:microsoft.com/office/officeart/2008/layout/VerticalCurvedList"/>
    <dgm:cxn modelId="{793EA9A7-4C26-44B5-B22A-1DD5881435AE}" type="presParOf" srcId="{D5CC2032-6C2E-4C41-9314-619F79E8F53B}" destId="{A7B10D4C-0F7C-4F6A-B95B-727764C2BCBB}" srcOrd="4" destOrd="0" presId="urn:microsoft.com/office/officeart/2008/layout/VerticalCurvedList"/>
    <dgm:cxn modelId="{64245EDA-C38E-4DD0-949E-F136D5309AD1}" type="presParOf" srcId="{A7B10D4C-0F7C-4F6A-B95B-727764C2BCBB}" destId="{34870528-16CA-4A11-874D-8D7B8B105BBE}" srcOrd="0" destOrd="0" presId="urn:microsoft.com/office/officeart/2008/layout/VerticalCurvedList"/>
    <dgm:cxn modelId="{C500B12D-1032-464D-B4F2-CC0F14E0F8E0}" type="presParOf" srcId="{D5CC2032-6C2E-4C41-9314-619F79E8F53B}" destId="{757EB255-1EDA-4014-B234-A426C90ECB54}" srcOrd="5" destOrd="0" presId="urn:microsoft.com/office/officeart/2008/layout/VerticalCurvedList"/>
    <dgm:cxn modelId="{EBC5EB97-00D3-4EC4-99C6-1EA4C915D1B7}" type="presParOf" srcId="{D5CC2032-6C2E-4C41-9314-619F79E8F53B}" destId="{3ADC0970-41CF-4C5A-9612-C946A3A24E67}" srcOrd="6" destOrd="0" presId="urn:microsoft.com/office/officeart/2008/layout/VerticalCurvedList"/>
    <dgm:cxn modelId="{2AD10E43-6938-4238-9216-E3F85E2F37CD}" type="presParOf" srcId="{3ADC0970-41CF-4C5A-9612-C946A3A24E67}" destId="{AC48D88C-9052-4800-BB40-8889ADCE8528}" srcOrd="0" destOrd="0" presId="urn:microsoft.com/office/officeart/2008/layout/VerticalCurvedList"/>
    <dgm:cxn modelId="{D909F5A4-2174-48C6-8448-590AD5146FD9}" type="presParOf" srcId="{D5CC2032-6C2E-4C41-9314-619F79E8F53B}" destId="{EBD6976D-061A-4002-A17D-B0A9A3B047EB}" srcOrd="7" destOrd="0" presId="urn:microsoft.com/office/officeart/2008/layout/VerticalCurvedList"/>
    <dgm:cxn modelId="{2B1E3BFC-5780-41AD-90F1-FF3075604B0C}" type="presParOf" srcId="{D5CC2032-6C2E-4C41-9314-619F79E8F53B}" destId="{5DA227D4-9C4A-48A4-AE90-27426B7792FB}" srcOrd="8" destOrd="0" presId="urn:microsoft.com/office/officeart/2008/layout/VerticalCurvedList"/>
    <dgm:cxn modelId="{6757F8A6-F0AE-467A-A701-3576A71C495C}" type="presParOf" srcId="{5DA227D4-9C4A-48A4-AE90-27426B7792FB}" destId="{C7C849CF-A73D-4D8D-BED9-D2277B5DB4D4}" srcOrd="0" destOrd="0" presId="urn:microsoft.com/office/officeart/2008/layout/VerticalCurvedList"/>
    <dgm:cxn modelId="{CF384E5B-35ED-45D0-9F64-B7B779D5DD5C}" type="presParOf" srcId="{D5CC2032-6C2E-4C41-9314-619F79E8F53B}" destId="{FDAB9E54-4C51-48CE-8AFB-2CDF5234DF80}" srcOrd="9" destOrd="0" presId="urn:microsoft.com/office/officeart/2008/layout/VerticalCurvedList"/>
    <dgm:cxn modelId="{77531296-A1E3-4AE8-A662-0FE002D1B975}" type="presParOf" srcId="{D5CC2032-6C2E-4C41-9314-619F79E8F53B}" destId="{7FF55CBC-7199-4A6A-9C38-165061B0A5DD}" srcOrd="10" destOrd="0" presId="urn:microsoft.com/office/officeart/2008/layout/VerticalCurvedList"/>
    <dgm:cxn modelId="{ADF23262-2F3D-478E-8091-79685F184262}" type="presParOf" srcId="{7FF55CBC-7199-4A6A-9C38-165061B0A5DD}" destId="{BFCD007E-D9E1-46E3-8DC8-550B9E94CE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10DAF2-B03E-4197-8440-1F2AAD3197EE}" type="doc">
      <dgm:prSet loTypeId="urn:microsoft.com/office/officeart/2005/8/layout/cycle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7778E49B-8712-4790-99B5-EB2BFD90B806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政策補助案引導地方政府整合防暴資源</a:t>
          </a:r>
        </a:p>
      </dgm:t>
    </dgm:pt>
    <dgm:pt modelId="{0C7B6923-FB22-41B3-B419-DDCA9363F092}" type="parTrans" cxnId="{9FEBDEE6-5A14-4859-BC94-CE9614F16925}">
      <dgm:prSet/>
      <dgm:spPr/>
      <dgm:t>
        <a:bodyPr/>
        <a:lstStyle/>
        <a:p>
          <a:endParaRPr lang="zh-TW" altLang="en-US"/>
        </a:p>
      </dgm:t>
    </dgm:pt>
    <dgm:pt modelId="{84F223D0-F436-4467-9B28-BAE4C9FD85A2}" type="sibTrans" cxnId="{9FEBDEE6-5A14-4859-BC94-CE9614F16925}">
      <dgm:prSet/>
      <dgm:spPr/>
      <dgm:t>
        <a:bodyPr/>
        <a:lstStyle/>
        <a:p>
          <a:endParaRPr lang="zh-TW" altLang="en-US"/>
        </a:p>
      </dgm:t>
    </dgm:pt>
    <dgm:pt modelId="{018CAF20-EA67-4DDF-8D85-F09780259078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結合社區、民間團體及網絡資源</a:t>
          </a:r>
          <a:endParaRPr lang="zh-TW" altLang="en-US" sz="2000" dirty="0"/>
        </a:p>
      </dgm:t>
    </dgm:pt>
    <dgm:pt modelId="{2EAEAE0D-F198-4A57-8C73-CDF78E638AA5}" type="parTrans" cxnId="{9BAC379D-9964-4D53-B803-ED77B0680D7E}">
      <dgm:prSet/>
      <dgm:spPr/>
      <dgm:t>
        <a:bodyPr/>
        <a:lstStyle/>
        <a:p>
          <a:endParaRPr lang="zh-TW" altLang="en-US"/>
        </a:p>
      </dgm:t>
    </dgm:pt>
    <dgm:pt modelId="{97F41E6B-8A11-48F9-8654-4559195EC68C}" type="sibTrans" cxnId="{9BAC379D-9964-4D53-B803-ED77B0680D7E}">
      <dgm:prSet/>
      <dgm:spPr/>
      <dgm:t>
        <a:bodyPr/>
        <a:lstStyle/>
        <a:p>
          <a:endParaRPr lang="zh-TW" altLang="en-US"/>
        </a:p>
      </dgm:t>
    </dgm:pt>
    <dgm:pt modelId="{843E9897-37EA-4BF4-86AC-BF79DE347F10}">
      <dgm:prSet phldrT="[文字]" custT="1"/>
      <dgm:spPr/>
      <dgm:t>
        <a:bodyPr/>
        <a:lstStyle/>
        <a:p>
          <a:endParaRPr lang="en-US" altLang="zh-TW" sz="20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輔導社區建構「社區防暴評核指標」機制</a:t>
          </a:r>
        </a:p>
        <a:p>
          <a:endParaRPr lang="en-US" altLang="zh-TW" sz="2000" b="1" dirty="0" smtClean="0">
            <a:latin typeface="標楷體" pitchFamily="65" charset="-120"/>
            <a:ea typeface="標楷體" pitchFamily="65" charset="-120"/>
          </a:endParaRPr>
        </a:p>
      </dgm:t>
    </dgm:pt>
    <dgm:pt modelId="{0F29CFE6-7ABF-4702-9691-E0D8413841C7}" type="parTrans" cxnId="{BA7912EB-6A72-4317-B998-2D785A5AFCA9}">
      <dgm:prSet/>
      <dgm:spPr/>
      <dgm:t>
        <a:bodyPr/>
        <a:lstStyle/>
        <a:p>
          <a:endParaRPr lang="zh-TW" altLang="en-US"/>
        </a:p>
      </dgm:t>
    </dgm:pt>
    <dgm:pt modelId="{E7033815-6DB1-46B0-8EB3-EC3314D0AC9A}" type="sibTrans" cxnId="{BA7912EB-6A72-4317-B998-2D785A5AFCA9}">
      <dgm:prSet/>
      <dgm:spPr/>
      <dgm:t>
        <a:bodyPr/>
        <a:lstStyle/>
        <a:p>
          <a:endParaRPr lang="zh-TW" altLang="en-US"/>
        </a:p>
      </dgm:t>
    </dgm:pt>
    <dgm:pt modelId="{9C661482-7B2D-407A-9513-6026721145C2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建立社區防暴規劃師</a:t>
          </a:r>
        </a:p>
      </dgm:t>
    </dgm:pt>
    <dgm:pt modelId="{64E797B5-BE9F-4CB2-A804-61A757774CE7}" type="parTrans" cxnId="{AE2E49D5-6D15-4ACB-90D4-552A9A185EE8}">
      <dgm:prSet/>
      <dgm:spPr/>
      <dgm:t>
        <a:bodyPr/>
        <a:lstStyle/>
        <a:p>
          <a:endParaRPr lang="zh-TW" altLang="en-US"/>
        </a:p>
      </dgm:t>
    </dgm:pt>
    <dgm:pt modelId="{FB3D1954-AB45-424A-A981-22ED2B5AA697}" type="sibTrans" cxnId="{AE2E49D5-6D15-4ACB-90D4-552A9A185EE8}">
      <dgm:prSet/>
      <dgm:spPr/>
      <dgm:t>
        <a:bodyPr/>
        <a:lstStyle/>
        <a:p>
          <a:endParaRPr lang="zh-TW" altLang="en-US"/>
        </a:p>
      </dgm:t>
    </dgm:pt>
    <dgm:pt modelId="{44331A48-BC63-48E8-A1D6-36D399931D39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擴大社區參與能量</a:t>
          </a:r>
        </a:p>
      </dgm:t>
    </dgm:pt>
    <dgm:pt modelId="{05069F2E-44E0-4682-9693-3394DF7296BF}" type="parTrans" cxnId="{8D9FD2BE-272C-47E1-8AD7-3CCE2C53E8F4}">
      <dgm:prSet/>
      <dgm:spPr/>
      <dgm:t>
        <a:bodyPr/>
        <a:lstStyle/>
        <a:p>
          <a:endParaRPr lang="zh-TW" altLang="en-US"/>
        </a:p>
      </dgm:t>
    </dgm:pt>
    <dgm:pt modelId="{6B28C454-5C77-4621-AEEA-607D07BF88B7}" type="sibTrans" cxnId="{8D9FD2BE-272C-47E1-8AD7-3CCE2C53E8F4}">
      <dgm:prSet/>
      <dgm:spPr/>
      <dgm:t>
        <a:bodyPr/>
        <a:lstStyle/>
        <a:p>
          <a:endParaRPr lang="zh-TW" altLang="en-US"/>
        </a:p>
      </dgm:t>
    </dgm:pt>
    <dgm:pt modelId="{2A83B366-A1B4-4EAB-BC19-84A8FBB5D297}" type="pres">
      <dgm:prSet presAssocID="{2E10DAF2-B03E-4197-8440-1F2AAD3197E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5207F2E-EE04-4B2C-B758-87B1815386C4}" type="pres">
      <dgm:prSet presAssocID="{7778E49B-8712-4790-99B5-EB2BFD90B806}" presName="node" presStyleLbl="node1" presStyleIdx="0" presStyleCnt="5" custScaleX="163854" custScaleY="1042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30619D-DD11-4C8D-BC99-89184B24D039}" type="pres">
      <dgm:prSet presAssocID="{7778E49B-8712-4790-99B5-EB2BFD90B806}" presName="spNode" presStyleCnt="0"/>
      <dgm:spPr/>
      <dgm:t>
        <a:bodyPr/>
        <a:lstStyle/>
        <a:p>
          <a:endParaRPr lang="zh-TW" altLang="en-US"/>
        </a:p>
      </dgm:t>
    </dgm:pt>
    <dgm:pt modelId="{168432B0-E146-470D-AAC5-CAB150CEA1BD}" type="pres">
      <dgm:prSet presAssocID="{84F223D0-F436-4467-9B28-BAE4C9FD85A2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8229C49F-6009-461B-8061-464163D2E31D}" type="pres">
      <dgm:prSet presAssocID="{018CAF20-EA67-4DDF-8D85-F09780259078}" presName="node" presStyleLbl="node1" presStyleIdx="1" presStyleCnt="5" custScaleX="141172" custScaleY="111970" custRadScaleRad="103559" custRadScaleInc="229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D69AD6-0C5E-4E48-AABF-F0F1A00D0912}" type="pres">
      <dgm:prSet presAssocID="{018CAF20-EA67-4DDF-8D85-F09780259078}" presName="spNode" presStyleCnt="0"/>
      <dgm:spPr/>
      <dgm:t>
        <a:bodyPr/>
        <a:lstStyle/>
        <a:p>
          <a:endParaRPr lang="zh-TW" altLang="en-US"/>
        </a:p>
      </dgm:t>
    </dgm:pt>
    <dgm:pt modelId="{F527F406-BD2F-4692-AB92-A8640B523288}" type="pres">
      <dgm:prSet presAssocID="{97F41E6B-8A11-48F9-8654-4559195EC68C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24B70402-E18B-44AB-BF93-7C1488B4BFF2}" type="pres">
      <dgm:prSet presAssocID="{843E9897-37EA-4BF4-86AC-BF79DE347F10}" presName="node" presStyleLbl="node1" presStyleIdx="2" presStyleCnt="5" custScaleX="167920" custScaleY="105490" custRadScaleRad="108444" custRadScaleInc="-720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4B69E8-7FB4-4B71-B14F-C2A33BAB67FE}" type="pres">
      <dgm:prSet presAssocID="{843E9897-37EA-4BF4-86AC-BF79DE347F10}" presName="spNode" presStyleCnt="0"/>
      <dgm:spPr/>
      <dgm:t>
        <a:bodyPr/>
        <a:lstStyle/>
        <a:p>
          <a:endParaRPr lang="zh-TW" altLang="en-US"/>
        </a:p>
      </dgm:t>
    </dgm:pt>
    <dgm:pt modelId="{10F5278D-BFA8-450B-9A34-769EC03CFB93}" type="pres">
      <dgm:prSet presAssocID="{E7033815-6DB1-46B0-8EB3-EC3314D0AC9A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F9B1AD22-C74E-4D73-B55D-7AF64E6ABF3A}" type="pres">
      <dgm:prSet presAssocID="{9C661482-7B2D-407A-9513-6026721145C2}" presName="node" presStyleLbl="node1" presStyleIdx="3" presStyleCnt="5" custScaleX="131567" custScaleY="109449" custRadScaleRad="101134" custRadScaleInc="671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FEA2AD-88BB-4A40-9E9E-AD20A9567DD3}" type="pres">
      <dgm:prSet presAssocID="{9C661482-7B2D-407A-9513-6026721145C2}" presName="spNode" presStyleCnt="0"/>
      <dgm:spPr/>
      <dgm:t>
        <a:bodyPr/>
        <a:lstStyle/>
        <a:p>
          <a:endParaRPr lang="zh-TW" altLang="en-US"/>
        </a:p>
      </dgm:t>
    </dgm:pt>
    <dgm:pt modelId="{96832F79-BB9C-42B8-B14A-CA1BAD823BD2}" type="pres">
      <dgm:prSet presAssocID="{FB3D1954-AB45-424A-A981-22ED2B5AA697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056950FB-6FFE-4961-84C6-08D87E47BA9A}" type="pres">
      <dgm:prSet presAssocID="{44331A48-BC63-48E8-A1D6-36D399931D39}" presName="node" presStyleLbl="node1" presStyleIdx="4" presStyleCnt="5" custScaleX="138465" custScaleY="962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EF2AE7-43C6-4E08-A1F4-7BA1FC3C14B6}" type="pres">
      <dgm:prSet presAssocID="{44331A48-BC63-48E8-A1D6-36D399931D39}" presName="spNode" presStyleCnt="0"/>
      <dgm:spPr/>
      <dgm:t>
        <a:bodyPr/>
        <a:lstStyle/>
        <a:p>
          <a:endParaRPr lang="zh-TW" altLang="en-US"/>
        </a:p>
      </dgm:t>
    </dgm:pt>
    <dgm:pt modelId="{5A7B347E-8475-4BAB-86AA-FFAC963ACF74}" type="pres">
      <dgm:prSet presAssocID="{6B28C454-5C77-4621-AEEA-607D07BF88B7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498BB530-6310-42BF-9CF0-728E7200BFB4}" type="presOf" srcId="{E7033815-6DB1-46B0-8EB3-EC3314D0AC9A}" destId="{10F5278D-BFA8-450B-9A34-769EC03CFB93}" srcOrd="0" destOrd="0" presId="urn:microsoft.com/office/officeart/2005/8/layout/cycle6"/>
    <dgm:cxn modelId="{62E70A62-70D6-4DB3-A6B9-63C624FD5575}" type="presOf" srcId="{2E10DAF2-B03E-4197-8440-1F2AAD3197EE}" destId="{2A83B366-A1B4-4EAB-BC19-84A8FBB5D297}" srcOrd="0" destOrd="0" presId="urn:microsoft.com/office/officeart/2005/8/layout/cycle6"/>
    <dgm:cxn modelId="{8D9FD2BE-272C-47E1-8AD7-3CCE2C53E8F4}" srcId="{2E10DAF2-B03E-4197-8440-1F2AAD3197EE}" destId="{44331A48-BC63-48E8-A1D6-36D399931D39}" srcOrd="4" destOrd="0" parTransId="{05069F2E-44E0-4682-9693-3394DF7296BF}" sibTransId="{6B28C454-5C77-4621-AEEA-607D07BF88B7}"/>
    <dgm:cxn modelId="{9BAC379D-9964-4D53-B803-ED77B0680D7E}" srcId="{2E10DAF2-B03E-4197-8440-1F2AAD3197EE}" destId="{018CAF20-EA67-4DDF-8D85-F09780259078}" srcOrd="1" destOrd="0" parTransId="{2EAEAE0D-F198-4A57-8C73-CDF78E638AA5}" sibTransId="{97F41E6B-8A11-48F9-8654-4559195EC68C}"/>
    <dgm:cxn modelId="{BA7912EB-6A72-4317-B998-2D785A5AFCA9}" srcId="{2E10DAF2-B03E-4197-8440-1F2AAD3197EE}" destId="{843E9897-37EA-4BF4-86AC-BF79DE347F10}" srcOrd="2" destOrd="0" parTransId="{0F29CFE6-7ABF-4702-9691-E0D8413841C7}" sibTransId="{E7033815-6DB1-46B0-8EB3-EC3314D0AC9A}"/>
    <dgm:cxn modelId="{800ED096-1B5A-47FC-ABE9-FE0F4D6C009E}" type="presOf" srcId="{44331A48-BC63-48E8-A1D6-36D399931D39}" destId="{056950FB-6FFE-4961-84C6-08D87E47BA9A}" srcOrd="0" destOrd="0" presId="urn:microsoft.com/office/officeart/2005/8/layout/cycle6"/>
    <dgm:cxn modelId="{9FEBDEE6-5A14-4859-BC94-CE9614F16925}" srcId="{2E10DAF2-B03E-4197-8440-1F2AAD3197EE}" destId="{7778E49B-8712-4790-99B5-EB2BFD90B806}" srcOrd="0" destOrd="0" parTransId="{0C7B6923-FB22-41B3-B419-DDCA9363F092}" sibTransId="{84F223D0-F436-4467-9B28-BAE4C9FD85A2}"/>
    <dgm:cxn modelId="{AE2E49D5-6D15-4ACB-90D4-552A9A185EE8}" srcId="{2E10DAF2-B03E-4197-8440-1F2AAD3197EE}" destId="{9C661482-7B2D-407A-9513-6026721145C2}" srcOrd="3" destOrd="0" parTransId="{64E797B5-BE9F-4CB2-A804-61A757774CE7}" sibTransId="{FB3D1954-AB45-424A-A981-22ED2B5AA697}"/>
    <dgm:cxn modelId="{84B424D6-6F95-444F-BD23-F70B2409CC33}" type="presOf" srcId="{6B28C454-5C77-4621-AEEA-607D07BF88B7}" destId="{5A7B347E-8475-4BAB-86AA-FFAC963ACF74}" srcOrd="0" destOrd="0" presId="urn:microsoft.com/office/officeart/2005/8/layout/cycle6"/>
    <dgm:cxn modelId="{7CBF539F-B111-4033-B1C3-D9AF413610F4}" type="presOf" srcId="{7778E49B-8712-4790-99B5-EB2BFD90B806}" destId="{F5207F2E-EE04-4B2C-B758-87B1815386C4}" srcOrd="0" destOrd="0" presId="urn:microsoft.com/office/officeart/2005/8/layout/cycle6"/>
    <dgm:cxn modelId="{3EE90CAD-14E3-4796-B09B-AB85E44328E4}" type="presOf" srcId="{84F223D0-F436-4467-9B28-BAE4C9FD85A2}" destId="{168432B0-E146-470D-AAC5-CAB150CEA1BD}" srcOrd="0" destOrd="0" presId="urn:microsoft.com/office/officeart/2005/8/layout/cycle6"/>
    <dgm:cxn modelId="{CEF4DEC5-1BD1-429A-A5B4-3427690652DD}" type="presOf" srcId="{FB3D1954-AB45-424A-A981-22ED2B5AA697}" destId="{96832F79-BB9C-42B8-B14A-CA1BAD823BD2}" srcOrd="0" destOrd="0" presId="urn:microsoft.com/office/officeart/2005/8/layout/cycle6"/>
    <dgm:cxn modelId="{A7406267-96FD-419E-8A58-1A3ADB817250}" type="presOf" srcId="{843E9897-37EA-4BF4-86AC-BF79DE347F10}" destId="{24B70402-E18B-44AB-BF93-7C1488B4BFF2}" srcOrd="0" destOrd="0" presId="urn:microsoft.com/office/officeart/2005/8/layout/cycle6"/>
    <dgm:cxn modelId="{3027DCBE-D71D-4C04-A20D-F957E463DDAF}" type="presOf" srcId="{018CAF20-EA67-4DDF-8D85-F09780259078}" destId="{8229C49F-6009-461B-8061-464163D2E31D}" srcOrd="0" destOrd="0" presId="urn:microsoft.com/office/officeart/2005/8/layout/cycle6"/>
    <dgm:cxn modelId="{512139F1-31EE-400A-9966-B1B70011C77F}" type="presOf" srcId="{9C661482-7B2D-407A-9513-6026721145C2}" destId="{F9B1AD22-C74E-4D73-B55D-7AF64E6ABF3A}" srcOrd="0" destOrd="0" presId="urn:microsoft.com/office/officeart/2005/8/layout/cycle6"/>
    <dgm:cxn modelId="{331647F6-4126-4723-B342-1E743BA0A4CF}" type="presOf" srcId="{97F41E6B-8A11-48F9-8654-4559195EC68C}" destId="{F527F406-BD2F-4692-AB92-A8640B523288}" srcOrd="0" destOrd="0" presId="urn:microsoft.com/office/officeart/2005/8/layout/cycle6"/>
    <dgm:cxn modelId="{BC77FD3A-4133-42FF-A066-2AED1FFA6092}" type="presParOf" srcId="{2A83B366-A1B4-4EAB-BC19-84A8FBB5D297}" destId="{F5207F2E-EE04-4B2C-B758-87B1815386C4}" srcOrd="0" destOrd="0" presId="urn:microsoft.com/office/officeart/2005/8/layout/cycle6"/>
    <dgm:cxn modelId="{8174E311-8C9E-4889-9522-FB0AF07663A5}" type="presParOf" srcId="{2A83B366-A1B4-4EAB-BC19-84A8FBB5D297}" destId="{F930619D-DD11-4C8D-BC99-89184B24D039}" srcOrd="1" destOrd="0" presId="urn:microsoft.com/office/officeart/2005/8/layout/cycle6"/>
    <dgm:cxn modelId="{0B63F165-3C26-4D79-8494-98D5C4F766BE}" type="presParOf" srcId="{2A83B366-A1B4-4EAB-BC19-84A8FBB5D297}" destId="{168432B0-E146-470D-AAC5-CAB150CEA1BD}" srcOrd="2" destOrd="0" presId="urn:microsoft.com/office/officeart/2005/8/layout/cycle6"/>
    <dgm:cxn modelId="{A1663070-5F59-4F27-806D-74A424091270}" type="presParOf" srcId="{2A83B366-A1B4-4EAB-BC19-84A8FBB5D297}" destId="{8229C49F-6009-461B-8061-464163D2E31D}" srcOrd="3" destOrd="0" presId="urn:microsoft.com/office/officeart/2005/8/layout/cycle6"/>
    <dgm:cxn modelId="{98E097FA-94B0-42FA-A47F-BD89A1240E04}" type="presParOf" srcId="{2A83B366-A1B4-4EAB-BC19-84A8FBB5D297}" destId="{D1D69AD6-0C5E-4E48-AABF-F0F1A00D0912}" srcOrd="4" destOrd="0" presId="urn:microsoft.com/office/officeart/2005/8/layout/cycle6"/>
    <dgm:cxn modelId="{ED4AD150-F49B-4747-9F51-68C1B6EBE937}" type="presParOf" srcId="{2A83B366-A1B4-4EAB-BC19-84A8FBB5D297}" destId="{F527F406-BD2F-4692-AB92-A8640B523288}" srcOrd="5" destOrd="0" presId="urn:microsoft.com/office/officeart/2005/8/layout/cycle6"/>
    <dgm:cxn modelId="{CDB055C6-EEEA-41E4-89EA-124F67D1488B}" type="presParOf" srcId="{2A83B366-A1B4-4EAB-BC19-84A8FBB5D297}" destId="{24B70402-E18B-44AB-BF93-7C1488B4BFF2}" srcOrd="6" destOrd="0" presId="urn:microsoft.com/office/officeart/2005/8/layout/cycle6"/>
    <dgm:cxn modelId="{14967C58-35DF-47D9-8914-101A5F429574}" type="presParOf" srcId="{2A83B366-A1B4-4EAB-BC19-84A8FBB5D297}" destId="{6E4B69E8-7FB4-4B71-B14F-C2A33BAB67FE}" srcOrd="7" destOrd="0" presId="urn:microsoft.com/office/officeart/2005/8/layout/cycle6"/>
    <dgm:cxn modelId="{AD98294C-0AFF-4176-91EA-2E3C03491199}" type="presParOf" srcId="{2A83B366-A1B4-4EAB-BC19-84A8FBB5D297}" destId="{10F5278D-BFA8-450B-9A34-769EC03CFB93}" srcOrd="8" destOrd="0" presId="urn:microsoft.com/office/officeart/2005/8/layout/cycle6"/>
    <dgm:cxn modelId="{6B82A130-EC1E-4901-B38C-893235C8474A}" type="presParOf" srcId="{2A83B366-A1B4-4EAB-BC19-84A8FBB5D297}" destId="{F9B1AD22-C74E-4D73-B55D-7AF64E6ABF3A}" srcOrd="9" destOrd="0" presId="urn:microsoft.com/office/officeart/2005/8/layout/cycle6"/>
    <dgm:cxn modelId="{7141CE97-B632-4BF2-BEB6-D5EDE510CB84}" type="presParOf" srcId="{2A83B366-A1B4-4EAB-BC19-84A8FBB5D297}" destId="{50FEA2AD-88BB-4A40-9E9E-AD20A9567DD3}" srcOrd="10" destOrd="0" presId="urn:microsoft.com/office/officeart/2005/8/layout/cycle6"/>
    <dgm:cxn modelId="{BFDE072B-5703-4555-846E-D278D7E2068D}" type="presParOf" srcId="{2A83B366-A1B4-4EAB-BC19-84A8FBB5D297}" destId="{96832F79-BB9C-42B8-B14A-CA1BAD823BD2}" srcOrd="11" destOrd="0" presId="urn:microsoft.com/office/officeart/2005/8/layout/cycle6"/>
    <dgm:cxn modelId="{C1C140E7-8BAE-4471-B6D3-C7A4AED579B4}" type="presParOf" srcId="{2A83B366-A1B4-4EAB-BC19-84A8FBB5D297}" destId="{056950FB-6FFE-4961-84C6-08D87E47BA9A}" srcOrd="12" destOrd="0" presId="urn:microsoft.com/office/officeart/2005/8/layout/cycle6"/>
    <dgm:cxn modelId="{B9B940A0-CDC7-436C-9588-7296158F6306}" type="presParOf" srcId="{2A83B366-A1B4-4EAB-BC19-84A8FBB5D297}" destId="{9BEF2AE7-43C6-4E08-A1F4-7BA1FC3C14B6}" srcOrd="13" destOrd="0" presId="urn:microsoft.com/office/officeart/2005/8/layout/cycle6"/>
    <dgm:cxn modelId="{DAB59F1D-45A6-4876-9182-F2DCC7CF39B0}" type="presParOf" srcId="{2A83B366-A1B4-4EAB-BC19-84A8FBB5D297}" destId="{5A7B347E-8475-4BAB-86AA-FFAC963ACF7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3131C-840A-4476-A17D-4B8DBF03E621}">
      <dsp:nvSpPr>
        <dsp:cNvPr id="0" name=""/>
        <dsp:cNvSpPr/>
      </dsp:nvSpPr>
      <dsp:spPr>
        <a:xfrm>
          <a:off x="-5116992" y="-737614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6D3DF-C879-48E4-AEFF-AEAD04C52A2B}">
      <dsp:nvSpPr>
        <dsp:cNvPr id="0" name=""/>
        <dsp:cNvSpPr/>
      </dsp:nvSpPr>
      <dsp:spPr>
        <a:xfrm>
          <a:off x="427226" y="282782"/>
          <a:ext cx="7739890" cy="56592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204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一、借鏡</a:t>
          </a:r>
          <a:r>
            <a:rPr lang="en-US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國外防暴運動</a:t>
          </a:r>
          <a:endParaRPr lang="zh-TW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27226" y="282782"/>
        <a:ext cx="7739890" cy="565926"/>
      </dsp:txXfrm>
    </dsp:sp>
    <dsp:sp modelId="{5519B29D-BF1E-4F7A-A2BB-2D65D6061B65}">
      <dsp:nvSpPr>
        <dsp:cNvPr id="0" name=""/>
        <dsp:cNvSpPr/>
      </dsp:nvSpPr>
      <dsp:spPr>
        <a:xfrm>
          <a:off x="73522" y="212041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96A0EE-3FDE-4024-8881-52B4351C70FC}">
      <dsp:nvSpPr>
        <dsp:cNvPr id="0" name=""/>
        <dsp:cNvSpPr/>
      </dsp:nvSpPr>
      <dsp:spPr>
        <a:xfrm>
          <a:off x="832752" y="1131400"/>
          <a:ext cx="7334364" cy="565926"/>
        </a:xfrm>
        <a:prstGeom prst="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204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二、現況</a:t>
          </a:r>
          <a:r>
            <a:rPr lang="en-US" altLang="zh-TW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國內統計數據</a:t>
          </a:r>
          <a:endParaRPr lang="zh-TW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32752" y="1131400"/>
        <a:ext cx="7334364" cy="565926"/>
      </dsp:txXfrm>
    </dsp:sp>
    <dsp:sp modelId="{34870528-16CA-4A11-874D-8D7B8B105BBE}">
      <dsp:nvSpPr>
        <dsp:cNvPr id="0" name=""/>
        <dsp:cNvSpPr/>
      </dsp:nvSpPr>
      <dsp:spPr>
        <a:xfrm>
          <a:off x="479048" y="1060659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7EB255-1EDA-4014-B234-A426C90ECB54}">
      <dsp:nvSpPr>
        <dsp:cNvPr id="0" name=""/>
        <dsp:cNvSpPr/>
      </dsp:nvSpPr>
      <dsp:spPr>
        <a:xfrm>
          <a:off x="957216" y="1980018"/>
          <a:ext cx="7209900" cy="565926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204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三、暖身</a:t>
          </a:r>
          <a:r>
            <a:rPr lang="en-US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街坊如何出招</a:t>
          </a:r>
          <a:endParaRPr lang="zh-TW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57216" y="1980018"/>
        <a:ext cx="7209900" cy="565926"/>
      </dsp:txXfrm>
    </dsp:sp>
    <dsp:sp modelId="{AC48D88C-9052-4800-BB40-8889ADCE8528}">
      <dsp:nvSpPr>
        <dsp:cNvPr id="0" name=""/>
        <dsp:cNvSpPr/>
      </dsp:nvSpPr>
      <dsp:spPr>
        <a:xfrm>
          <a:off x="603512" y="1909277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D6976D-061A-4002-A17D-B0A9A3B047EB}">
      <dsp:nvSpPr>
        <dsp:cNvPr id="0" name=""/>
        <dsp:cNvSpPr/>
      </dsp:nvSpPr>
      <dsp:spPr>
        <a:xfrm>
          <a:off x="832752" y="2828636"/>
          <a:ext cx="7334364" cy="565926"/>
        </a:xfrm>
        <a:prstGeom prst="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204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四、紮根</a:t>
          </a:r>
          <a:r>
            <a:rPr lang="en-US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建立防暴系統</a:t>
          </a:r>
          <a:endParaRPr lang="zh-TW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32752" y="2828636"/>
        <a:ext cx="7334364" cy="565926"/>
      </dsp:txXfrm>
    </dsp:sp>
    <dsp:sp modelId="{C7C849CF-A73D-4D8D-BED9-D2277B5DB4D4}">
      <dsp:nvSpPr>
        <dsp:cNvPr id="0" name=""/>
        <dsp:cNvSpPr/>
      </dsp:nvSpPr>
      <dsp:spPr>
        <a:xfrm>
          <a:off x="479048" y="2757895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AB9E54-4C51-48CE-8AFB-2CDF5234DF80}">
      <dsp:nvSpPr>
        <dsp:cNvPr id="0" name=""/>
        <dsp:cNvSpPr/>
      </dsp:nvSpPr>
      <dsp:spPr>
        <a:xfrm>
          <a:off x="427226" y="3677254"/>
          <a:ext cx="7739890" cy="565926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204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五、展望</a:t>
          </a:r>
          <a:r>
            <a:rPr lang="en-US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培力防暴意識</a:t>
          </a:r>
          <a:endParaRPr lang="zh-TW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27226" y="3677254"/>
        <a:ext cx="7739890" cy="565926"/>
      </dsp:txXfrm>
    </dsp:sp>
    <dsp:sp modelId="{BFCD007E-D9E1-46E3-8DC8-550B9E94CE32}">
      <dsp:nvSpPr>
        <dsp:cNvPr id="0" name=""/>
        <dsp:cNvSpPr/>
      </dsp:nvSpPr>
      <dsp:spPr>
        <a:xfrm>
          <a:off x="73522" y="3606513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07F2E-EE04-4B2C-B758-87B1815386C4}">
      <dsp:nvSpPr>
        <dsp:cNvPr id="0" name=""/>
        <dsp:cNvSpPr/>
      </dsp:nvSpPr>
      <dsp:spPr>
        <a:xfrm>
          <a:off x="2667578" y="-11228"/>
          <a:ext cx="2870729" cy="11866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政策補助案引導地方政府整合防暴資源</a:t>
          </a:r>
        </a:p>
      </dsp:txBody>
      <dsp:txXfrm>
        <a:off x="2725506" y="46700"/>
        <a:ext cx="2754873" cy="1070810"/>
      </dsp:txXfrm>
    </dsp:sp>
    <dsp:sp modelId="{168432B0-E146-470D-AAC5-CAB150CEA1BD}">
      <dsp:nvSpPr>
        <dsp:cNvPr id="0" name=""/>
        <dsp:cNvSpPr/>
      </dsp:nvSpPr>
      <dsp:spPr>
        <a:xfrm>
          <a:off x="2063949" y="749600"/>
          <a:ext cx="4547474" cy="4547474"/>
        </a:xfrm>
        <a:custGeom>
          <a:avLst/>
          <a:gdLst/>
          <a:ahLst/>
          <a:cxnLst/>
          <a:rect l="0" t="0" r="0" b="0"/>
          <a:pathLst>
            <a:path>
              <a:moveTo>
                <a:pt x="3479886" y="346281"/>
              </a:moveTo>
              <a:arcTo wR="2273737" hR="2273737" stAng="18122232" swAng="96872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9C49F-6009-461B-8061-464163D2E31D}">
      <dsp:nvSpPr>
        <dsp:cNvPr id="0" name=""/>
        <dsp:cNvSpPr/>
      </dsp:nvSpPr>
      <dsp:spPr>
        <a:xfrm>
          <a:off x="5112564" y="1512168"/>
          <a:ext cx="2473340" cy="12751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結合社區、民間團體及網絡資源</a:t>
          </a:r>
          <a:endParaRPr lang="zh-TW" altLang="en-US" sz="2000" kern="1200" dirty="0"/>
        </a:p>
      </dsp:txBody>
      <dsp:txXfrm>
        <a:off x="5174810" y="1574414"/>
        <a:ext cx="2348848" cy="1150625"/>
      </dsp:txXfrm>
    </dsp:sp>
    <dsp:sp modelId="{F527F406-BD2F-4692-AB92-A8640B523288}">
      <dsp:nvSpPr>
        <dsp:cNvPr id="0" name=""/>
        <dsp:cNvSpPr/>
      </dsp:nvSpPr>
      <dsp:spPr>
        <a:xfrm>
          <a:off x="1937528" y="871784"/>
          <a:ext cx="4547474" cy="4547474"/>
        </a:xfrm>
        <a:custGeom>
          <a:avLst/>
          <a:gdLst/>
          <a:ahLst/>
          <a:cxnLst/>
          <a:rect l="0" t="0" r="0" b="0"/>
          <a:pathLst>
            <a:path>
              <a:moveTo>
                <a:pt x="4520542" y="1924818"/>
              </a:moveTo>
              <a:arcTo wR="2273737" hR="2273737" stAng="21070365" swAng="140802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70402-E18B-44AB-BF93-7C1488B4BFF2}">
      <dsp:nvSpPr>
        <dsp:cNvPr id="0" name=""/>
        <dsp:cNvSpPr/>
      </dsp:nvSpPr>
      <dsp:spPr>
        <a:xfrm>
          <a:off x="4608514" y="3729313"/>
          <a:ext cx="2941966" cy="12013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0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輔導社區建構「社區防暴評核指標」機制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000" b="1" kern="1200" dirty="0" smtClean="0">
            <a:latin typeface="標楷體" pitchFamily="65" charset="-120"/>
            <a:ea typeface="標楷體" pitchFamily="65" charset="-120"/>
          </a:endParaRPr>
        </a:p>
      </dsp:txBody>
      <dsp:txXfrm>
        <a:off x="4667158" y="3787957"/>
        <a:ext cx="2824678" cy="1084035"/>
      </dsp:txXfrm>
    </dsp:sp>
    <dsp:sp modelId="{10F5278D-BFA8-450B-9A34-769EC03CFB93}">
      <dsp:nvSpPr>
        <dsp:cNvPr id="0" name=""/>
        <dsp:cNvSpPr/>
      </dsp:nvSpPr>
      <dsp:spPr>
        <a:xfrm>
          <a:off x="1991947" y="707033"/>
          <a:ext cx="4547474" cy="4547474"/>
        </a:xfrm>
        <a:custGeom>
          <a:avLst/>
          <a:gdLst/>
          <a:ahLst/>
          <a:cxnLst/>
          <a:rect l="0" t="0" r="0" b="0"/>
          <a:pathLst>
            <a:path>
              <a:moveTo>
                <a:pt x="3422636" y="4235856"/>
              </a:moveTo>
              <a:arcTo wR="2273737" hR="2273737" stAng="3578960" swAng="375569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1AD22-C74E-4D73-B55D-7AF64E6ABF3A}">
      <dsp:nvSpPr>
        <dsp:cNvPr id="0" name=""/>
        <dsp:cNvSpPr/>
      </dsp:nvSpPr>
      <dsp:spPr>
        <a:xfrm>
          <a:off x="1135367" y="3644518"/>
          <a:ext cx="2305060" cy="12464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建立社區防暴規劃師</a:t>
          </a:r>
        </a:p>
      </dsp:txBody>
      <dsp:txXfrm>
        <a:off x="1196212" y="3705363"/>
        <a:ext cx="2183370" cy="1124718"/>
      </dsp:txXfrm>
    </dsp:sp>
    <dsp:sp modelId="{96832F79-BB9C-42B8-B14A-CA1BAD823BD2}">
      <dsp:nvSpPr>
        <dsp:cNvPr id="0" name=""/>
        <dsp:cNvSpPr/>
      </dsp:nvSpPr>
      <dsp:spPr>
        <a:xfrm>
          <a:off x="1824022" y="645206"/>
          <a:ext cx="4547474" cy="4547474"/>
        </a:xfrm>
        <a:custGeom>
          <a:avLst/>
          <a:gdLst/>
          <a:ahLst/>
          <a:cxnLst/>
          <a:rect l="0" t="0" r="0" b="0"/>
          <a:pathLst>
            <a:path>
              <a:moveTo>
                <a:pt x="115866" y="2990307"/>
              </a:moveTo>
              <a:arcTo wR="2273737" hR="2273737" stAng="9697804" swAng="14174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950FB-6FFE-4961-84C6-08D87E47BA9A}">
      <dsp:nvSpPr>
        <dsp:cNvPr id="0" name=""/>
        <dsp:cNvSpPr/>
      </dsp:nvSpPr>
      <dsp:spPr>
        <a:xfrm>
          <a:off x="727534" y="1605187"/>
          <a:ext cx="2425913" cy="10960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擴大社區參與能量</a:t>
          </a:r>
        </a:p>
      </dsp:txBody>
      <dsp:txXfrm>
        <a:off x="781039" y="1658692"/>
        <a:ext cx="2318903" cy="989053"/>
      </dsp:txXfrm>
    </dsp:sp>
    <dsp:sp modelId="{5A7B347E-8475-4BAB-86AA-FFAC963ACF74}">
      <dsp:nvSpPr>
        <dsp:cNvPr id="0" name=""/>
        <dsp:cNvSpPr/>
      </dsp:nvSpPr>
      <dsp:spPr>
        <a:xfrm>
          <a:off x="1829206" y="582105"/>
          <a:ext cx="4547474" cy="4547474"/>
        </a:xfrm>
        <a:custGeom>
          <a:avLst/>
          <a:gdLst/>
          <a:ahLst/>
          <a:cxnLst/>
          <a:rect l="0" t="0" r="0" b="0"/>
          <a:pathLst>
            <a:path>
              <a:moveTo>
                <a:pt x="378668" y="1017315"/>
              </a:moveTo>
              <a:arcTo wR="2273737" hR="2273737" stAng="12812652" swAng="102822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8C97-1558-4A68-89CD-54BF36D2FF28}" type="datetimeFigureOut">
              <a:rPr lang="zh-TW" altLang="en-US" smtClean="0"/>
              <a:t>2017/2/22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1CAF-E0A6-4D86-AA79-0CD915645D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11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8C97-1558-4A68-89CD-54BF36D2FF28}" type="datetimeFigureOut">
              <a:rPr lang="zh-TW" altLang="en-US" smtClean="0"/>
              <a:t>2017/2/22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1CAF-E0A6-4D86-AA79-0CD915645D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62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8C97-1558-4A68-89CD-54BF36D2FF28}" type="datetimeFigureOut">
              <a:rPr lang="zh-TW" altLang="en-US" smtClean="0"/>
              <a:t>2017/2/22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1CAF-E0A6-4D86-AA79-0CD915645D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349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8C97-1558-4A68-89CD-54BF36D2FF28}" type="datetimeFigureOut">
              <a:rPr lang="zh-TW" altLang="en-US" smtClean="0"/>
              <a:t>2017/2/22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1CAF-E0A6-4D86-AA79-0CD915645D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932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8C97-1558-4A68-89CD-54BF36D2FF28}" type="datetimeFigureOut">
              <a:rPr lang="zh-TW" altLang="en-US" smtClean="0"/>
              <a:t>2017/2/22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1CAF-E0A6-4D86-AA79-0CD915645D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73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8C97-1558-4A68-89CD-54BF36D2FF28}" type="datetimeFigureOut">
              <a:rPr lang="zh-TW" altLang="en-US" smtClean="0"/>
              <a:t>2017/2/22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1CAF-E0A6-4D86-AA79-0CD915645D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78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8C97-1558-4A68-89CD-54BF36D2FF28}" type="datetimeFigureOut">
              <a:rPr lang="zh-TW" altLang="en-US" smtClean="0"/>
              <a:t>2017/2/22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1CAF-E0A6-4D86-AA79-0CD915645D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1209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8C97-1558-4A68-89CD-54BF36D2FF28}" type="datetimeFigureOut">
              <a:rPr lang="zh-TW" altLang="en-US" smtClean="0"/>
              <a:t>2017/2/22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1CAF-E0A6-4D86-AA79-0CD915645D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87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8C97-1558-4A68-89CD-54BF36D2FF28}" type="datetimeFigureOut">
              <a:rPr lang="zh-TW" altLang="en-US" smtClean="0"/>
              <a:t>2017/2/22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1CAF-E0A6-4D86-AA79-0CD915645D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780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8C97-1558-4A68-89CD-54BF36D2FF28}" type="datetimeFigureOut">
              <a:rPr lang="zh-TW" altLang="en-US" smtClean="0"/>
              <a:t>2017/2/22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1CAF-E0A6-4D86-AA79-0CD915645D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52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8C97-1558-4A68-89CD-54BF36D2FF28}" type="datetimeFigureOut">
              <a:rPr lang="zh-TW" altLang="en-US" smtClean="0"/>
              <a:t>2017/2/22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1CAF-E0A6-4D86-AA79-0CD915645D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4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E8C97-1558-4A68-89CD-54BF36D2FF28}" type="datetimeFigureOut">
              <a:rPr lang="zh-TW" altLang="en-US" smtClean="0"/>
              <a:t>2017/2/22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11CAF-E0A6-4D86-AA79-0CD915645D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644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hyperlink" Target="http://itsonus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8134672" cy="1470025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擘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劃社區防暴優先區的施政藍圖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75656" y="3645024"/>
            <a:ext cx="6400800" cy="1752600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衛生福利部保護服務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司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張秀鴛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司長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106/2/18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506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4564" y="332656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二、現況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國內統計數據</a:t>
            </a:r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38738" y="1109935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5616" y="1430874"/>
            <a:ext cx="2319867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受虐兒少人數</a:t>
            </a:r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629568" y="5317897"/>
            <a:ext cx="74898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/>
              <a:t>105</a:t>
            </a:r>
            <a:r>
              <a:rPr lang="zh-TW" altLang="zh-TW" sz="2000" dirty="0" smtClean="0"/>
              <a:t>年</a:t>
            </a:r>
            <a:r>
              <a:rPr lang="zh-TW" altLang="zh-TW" sz="2000" dirty="0"/>
              <a:t>各直轄市、縣（市）政府受理兒童及少年受虐人數</a:t>
            </a:r>
            <a:r>
              <a:rPr lang="zh-TW" altLang="zh-TW" sz="2000" dirty="0" smtClean="0"/>
              <a:t>計</a:t>
            </a:r>
            <a:r>
              <a:rPr lang="en-US" altLang="zh-TW" sz="2000" dirty="0" smtClean="0"/>
              <a:t>9,224</a:t>
            </a:r>
            <a:r>
              <a:rPr lang="zh-TW" altLang="zh-TW" sz="2000" dirty="0" smtClean="0"/>
              <a:t>人，</a:t>
            </a:r>
            <a:r>
              <a:rPr lang="zh-TW" altLang="en-US" sz="2000" dirty="0" smtClean="0">
                <a:solidFill>
                  <a:srgbClr val="FF0000"/>
                </a:solidFill>
              </a:rPr>
              <a:t>施虐者為父母</a:t>
            </a:r>
            <a:r>
              <a:rPr lang="en-US" altLang="zh-TW" sz="2000" dirty="0" smtClean="0">
                <a:solidFill>
                  <a:srgbClr val="FF0000"/>
                </a:solidFill>
              </a:rPr>
              <a:t>5,379</a:t>
            </a:r>
            <a:r>
              <a:rPr lang="zh-TW" altLang="en-US" sz="2000" dirty="0" smtClean="0">
                <a:solidFill>
                  <a:srgbClr val="FF0000"/>
                </a:solidFill>
              </a:rPr>
              <a:t>人</a:t>
            </a:r>
            <a:r>
              <a:rPr lang="en-US" altLang="zh-TW" sz="2000" dirty="0" smtClean="0">
                <a:solidFill>
                  <a:srgbClr val="FF0000"/>
                </a:solidFill>
              </a:rPr>
              <a:t>(58.2%)</a:t>
            </a:r>
            <a:r>
              <a:rPr lang="zh-TW" altLang="en-US" sz="2000" dirty="0" smtClean="0">
                <a:solidFill>
                  <a:srgbClr val="FF0000"/>
                </a:solidFill>
              </a:rPr>
              <a:t>，照顧者</a:t>
            </a:r>
            <a:r>
              <a:rPr lang="en-US" altLang="zh-TW" sz="2000" dirty="0" smtClean="0">
                <a:solidFill>
                  <a:srgbClr val="FF0000"/>
                </a:solidFill>
              </a:rPr>
              <a:t>439</a:t>
            </a:r>
            <a:r>
              <a:rPr lang="zh-TW" altLang="en-US" sz="2000" dirty="0" smtClean="0">
                <a:solidFill>
                  <a:srgbClr val="FF0000"/>
                </a:solidFill>
              </a:rPr>
              <a:t>人</a:t>
            </a:r>
            <a:r>
              <a:rPr lang="en-US" altLang="zh-TW" sz="2000" dirty="0" smtClean="0">
                <a:solidFill>
                  <a:srgbClr val="FF0000"/>
                </a:solidFill>
              </a:rPr>
              <a:t>(4.76%)</a:t>
            </a:r>
            <a:r>
              <a:rPr lang="zh-TW" altLang="en-US" sz="2000" dirty="0" smtClean="0">
                <a:solidFill>
                  <a:srgbClr val="FF0000"/>
                </a:solidFill>
              </a:rPr>
              <a:t>，親戚</a:t>
            </a:r>
            <a:r>
              <a:rPr lang="en-US" altLang="zh-TW" sz="2000" dirty="0" smtClean="0">
                <a:solidFill>
                  <a:srgbClr val="FF0000"/>
                </a:solidFill>
              </a:rPr>
              <a:t>569</a:t>
            </a:r>
            <a:r>
              <a:rPr lang="zh-TW" altLang="en-US" sz="2000" dirty="0" smtClean="0">
                <a:solidFill>
                  <a:srgbClr val="FF0000"/>
                </a:solidFill>
              </a:rPr>
              <a:t>人</a:t>
            </a:r>
            <a:r>
              <a:rPr lang="en-US" altLang="zh-TW" sz="2000" dirty="0" smtClean="0">
                <a:solidFill>
                  <a:srgbClr val="FF0000"/>
                </a:solidFill>
              </a:rPr>
              <a:t>(6.17%)</a:t>
            </a:r>
            <a:r>
              <a:rPr lang="zh-TW" altLang="zh-TW" sz="2000" dirty="0" smtClean="0"/>
              <a:t>。</a:t>
            </a:r>
            <a:endParaRPr lang="zh-TW" altLang="en-US" sz="2000" dirty="0"/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869244"/>
              </p:ext>
            </p:extLst>
          </p:nvPr>
        </p:nvGraphicFramePr>
        <p:xfrm>
          <a:off x="899592" y="1892539"/>
          <a:ext cx="6146234" cy="3148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圖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445600"/>
              </p:ext>
            </p:extLst>
          </p:nvPr>
        </p:nvGraphicFramePr>
        <p:xfrm>
          <a:off x="597501" y="2057399"/>
          <a:ext cx="7358875" cy="3085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72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4564" y="332656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二、現況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國內統計數據</a:t>
            </a:r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1188" y="1412776"/>
            <a:ext cx="339708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性侵害案件被害人數 </a:t>
            </a: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466797" y="5013176"/>
            <a:ext cx="83534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/>
              <a:t>105</a:t>
            </a:r>
            <a:r>
              <a:rPr lang="zh-TW" altLang="zh-TW" sz="2000" dirty="0" smtClean="0"/>
              <a:t>年</a:t>
            </a:r>
            <a:r>
              <a:rPr lang="zh-TW" altLang="zh-TW" sz="2000" dirty="0"/>
              <a:t>性侵害事件通報被害</a:t>
            </a:r>
            <a:r>
              <a:rPr lang="zh-TW" altLang="zh-TW" sz="2000" dirty="0" smtClean="0"/>
              <a:t>人數</a:t>
            </a:r>
            <a:r>
              <a:rPr lang="en-US" altLang="zh-TW" sz="2000" dirty="0" smtClean="0"/>
              <a:t>8,141</a:t>
            </a:r>
            <a:r>
              <a:rPr lang="zh-TW" altLang="zh-TW" sz="2000" dirty="0" smtClean="0"/>
              <a:t>人</a:t>
            </a:r>
            <a:r>
              <a:rPr lang="zh-TW" altLang="zh-TW" sz="2000" dirty="0"/>
              <a:t>，</a:t>
            </a:r>
            <a:r>
              <a:rPr lang="zh-TW" altLang="zh-TW" sz="2000" dirty="0" smtClean="0"/>
              <a:t>其中</a:t>
            </a:r>
            <a:r>
              <a:rPr lang="en-US" altLang="zh-TW" sz="2000" dirty="0" smtClean="0">
                <a:solidFill>
                  <a:srgbClr val="FF0000"/>
                </a:solidFill>
              </a:rPr>
              <a:t>72%</a:t>
            </a:r>
            <a:r>
              <a:rPr lang="zh-TW" altLang="zh-TW" sz="2000" dirty="0">
                <a:solidFill>
                  <a:srgbClr val="FF0000"/>
                </a:solidFill>
              </a:rPr>
              <a:t>為女性</a:t>
            </a:r>
            <a:r>
              <a:rPr lang="zh-TW" altLang="zh-TW" sz="2000" dirty="0" smtClean="0"/>
              <a:t>，</a:t>
            </a:r>
            <a:r>
              <a:rPr lang="zh-TW" altLang="en-US" sz="2000" dirty="0" smtClean="0">
                <a:solidFill>
                  <a:srgbClr val="FF0000"/>
                </a:solidFill>
              </a:rPr>
              <a:t>兒少</a:t>
            </a:r>
            <a:r>
              <a:rPr lang="zh-TW" altLang="zh-TW" sz="2000" dirty="0" smtClean="0">
                <a:solidFill>
                  <a:srgbClr val="FF0000"/>
                </a:solidFill>
              </a:rPr>
              <a:t>約</a:t>
            </a:r>
            <a:r>
              <a:rPr lang="zh-TW" altLang="zh-TW" sz="2000" dirty="0">
                <a:solidFill>
                  <a:srgbClr val="FF0000"/>
                </a:solidFill>
              </a:rPr>
              <a:t>占被害人數</a:t>
            </a:r>
            <a:r>
              <a:rPr lang="en-US" altLang="zh-TW" sz="2000" dirty="0" smtClean="0">
                <a:solidFill>
                  <a:srgbClr val="FF0000"/>
                </a:solidFill>
              </a:rPr>
              <a:t>64%</a:t>
            </a:r>
            <a:r>
              <a:rPr lang="zh-TW" altLang="zh-TW" sz="2000" dirty="0" smtClean="0"/>
              <a:t>；嫌疑人</a:t>
            </a:r>
            <a:r>
              <a:rPr lang="en-US" altLang="zh-TW" sz="2000" dirty="0" smtClean="0"/>
              <a:t>90%</a:t>
            </a:r>
            <a:r>
              <a:rPr lang="zh-TW" altLang="zh-TW" sz="2000" dirty="0"/>
              <a:t>為</a:t>
            </a:r>
            <a:r>
              <a:rPr lang="zh-TW" altLang="zh-TW" sz="2000" dirty="0" smtClean="0"/>
              <a:t>男性。</a:t>
            </a:r>
            <a:r>
              <a:rPr lang="zh-TW" altLang="zh-TW" sz="2000" dirty="0"/>
              <a:t>性侵害通報案件中</a:t>
            </a:r>
            <a:r>
              <a:rPr lang="zh-TW" altLang="zh-TW" sz="2000" dirty="0" smtClean="0"/>
              <a:t>，</a:t>
            </a:r>
            <a:r>
              <a:rPr lang="en-US" altLang="zh-TW" sz="2000" dirty="0" smtClean="0">
                <a:solidFill>
                  <a:srgbClr val="FF0000"/>
                </a:solidFill>
              </a:rPr>
              <a:t>73%</a:t>
            </a:r>
            <a:r>
              <a:rPr lang="zh-TW" altLang="zh-TW" sz="2000" dirty="0">
                <a:solidFill>
                  <a:srgbClr val="FF0000"/>
                </a:solidFill>
              </a:rPr>
              <a:t>為熟人性侵害案件</a:t>
            </a:r>
            <a:r>
              <a:rPr lang="zh-TW" altLang="zh-TW" sz="2000" dirty="0"/>
              <a:t>，其中兩造關係為（前）男女朋友及直系或旁系血親者，占所有案量的前</a:t>
            </a:r>
            <a:r>
              <a:rPr lang="en-US" altLang="zh-TW" sz="2000" dirty="0"/>
              <a:t>2</a:t>
            </a:r>
            <a:r>
              <a:rPr lang="zh-TW" altLang="zh-TW" sz="2000" dirty="0"/>
              <a:t>名（合計約</a:t>
            </a:r>
            <a:r>
              <a:rPr lang="en-US" altLang="zh-TW" sz="2000" dirty="0" smtClean="0"/>
              <a:t>38%</a:t>
            </a:r>
            <a:r>
              <a:rPr lang="zh-TW" altLang="zh-TW" sz="2000" dirty="0" smtClean="0"/>
              <a:t>）。</a:t>
            </a:r>
            <a:endParaRPr lang="zh-TW" altLang="en-US" sz="2000" dirty="0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257628"/>
              </p:ext>
            </p:extLst>
          </p:nvPr>
        </p:nvGraphicFramePr>
        <p:xfrm>
          <a:off x="611188" y="1874440"/>
          <a:ext cx="7705228" cy="3138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92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4564" y="332656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二、現況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國內統計數據</a:t>
            </a:r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7"/>
          <p:cNvSpPr txBox="1">
            <a:spLocks noChangeArrowheads="1"/>
          </p:cNvSpPr>
          <p:nvPr/>
        </p:nvSpPr>
        <p:spPr bwMode="auto">
          <a:xfrm>
            <a:off x="377610" y="5085184"/>
            <a:ext cx="84969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30000"/>
              </a:spcBef>
              <a:buFontTx/>
              <a:buNone/>
            </a:pPr>
            <a:r>
              <a:rPr lang="en-US" altLang="zh-TW" sz="1800" dirty="0" smtClean="0"/>
              <a:t>105</a:t>
            </a:r>
            <a:r>
              <a:rPr lang="zh-TW" altLang="zh-TW" sz="1800" dirty="0" smtClean="0"/>
              <a:t>年度</a:t>
            </a:r>
            <a:r>
              <a:rPr lang="zh-TW" altLang="zh-TW" sz="1800" dirty="0"/>
              <a:t>依法受理性騷擾申訴調查案件</a:t>
            </a:r>
            <a:r>
              <a:rPr lang="zh-TW" altLang="zh-TW" sz="1800" dirty="0" smtClean="0"/>
              <a:t>總計</a:t>
            </a:r>
            <a:r>
              <a:rPr lang="en-US" altLang="zh-TW" sz="1800" dirty="0" smtClean="0"/>
              <a:t>680</a:t>
            </a:r>
            <a:r>
              <a:rPr lang="zh-TW" altLang="zh-TW" sz="1800" dirty="0" smtClean="0"/>
              <a:t>件</a:t>
            </a:r>
            <a:r>
              <a:rPr lang="zh-TW" altLang="zh-TW" sz="1800" dirty="0"/>
              <a:t>（</a:t>
            </a:r>
            <a:r>
              <a:rPr lang="zh-TW" altLang="zh-TW" sz="1800" dirty="0" smtClean="0"/>
              <a:t>成立</a:t>
            </a:r>
            <a:r>
              <a:rPr lang="en-US" altLang="zh-TW" sz="1800" dirty="0" smtClean="0"/>
              <a:t>519</a:t>
            </a:r>
            <a:r>
              <a:rPr lang="zh-TW" altLang="zh-TW" sz="1800" dirty="0" smtClean="0"/>
              <a:t>件</a:t>
            </a:r>
            <a:r>
              <a:rPr lang="zh-TW" altLang="zh-TW" sz="1800" dirty="0"/>
              <a:t>、不</a:t>
            </a:r>
            <a:r>
              <a:rPr lang="zh-TW" altLang="zh-TW" sz="1800" dirty="0" smtClean="0"/>
              <a:t>成立</a:t>
            </a:r>
            <a:r>
              <a:rPr lang="en-US" altLang="zh-TW" sz="1800" dirty="0" smtClean="0"/>
              <a:t>125</a:t>
            </a:r>
            <a:r>
              <a:rPr lang="zh-TW" altLang="zh-TW" sz="1800" dirty="0" smtClean="0"/>
              <a:t>件</a:t>
            </a:r>
            <a:r>
              <a:rPr lang="zh-TW" altLang="zh-TW" sz="1800" dirty="0"/>
              <a:t>、</a:t>
            </a:r>
            <a:r>
              <a:rPr lang="zh-TW" altLang="zh-TW" sz="1800" dirty="0" smtClean="0"/>
              <a:t>其他</a:t>
            </a:r>
            <a:r>
              <a:rPr lang="en-US" altLang="zh-TW" sz="1800" dirty="0"/>
              <a:t>3</a:t>
            </a:r>
            <a:r>
              <a:rPr lang="en-US" altLang="zh-TW" sz="1800" dirty="0" smtClean="0"/>
              <a:t>6</a:t>
            </a:r>
            <a:r>
              <a:rPr lang="zh-TW" altLang="zh-TW" sz="1800" dirty="0" smtClean="0"/>
              <a:t>件）。</a:t>
            </a:r>
            <a:r>
              <a:rPr lang="zh-TW" altLang="en-US" sz="1800" dirty="0"/>
              <a:t>其中</a:t>
            </a:r>
            <a:r>
              <a:rPr lang="zh-TW" altLang="zh-TW" sz="1800" dirty="0"/>
              <a:t>性騷擾申訴</a:t>
            </a:r>
            <a:r>
              <a:rPr lang="zh-TW" altLang="en-US" sz="1800" dirty="0"/>
              <a:t>案件</a:t>
            </a:r>
            <a:r>
              <a:rPr lang="zh-TW" altLang="zh-TW" sz="1800" dirty="0">
                <a:solidFill>
                  <a:srgbClr val="FF0000"/>
                </a:solidFill>
              </a:rPr>
              <a:t>被害人</a:t>
            </a:r>
            <a:r>
              <a:rPr lang="en-US" altLang="zh-TW" sz="1800" dirty="0" smtClean="0">
                <a:solidFill>
                  <a:srgbClr val="FF0000"/>
                </a:solidFill>
              </a:rPr>
              <a:t>94%</a:t>
            </a:r>
            <a:r>
              <a:rPr lang="zh-TW" altLang="zh-TW" sz="1800" dirty="0">
                <a:solidFill>
                  <a:srgbClr val="FF0000"/>
                </a:solidFill>
              </a:rPr>
              <a:t>為女性</a:t>
            </a:r>
            <a:r>
              <a:rPr lang="zh-TW" altLang="zh-TW" sz="1800" dirty="0"/>
              <a:t>，</a:t>
            </a:r>
            <a:r>
              <a:rPr lang="zh-TW" altLang="zh-TW" sz="1800" dirty="0">
                <a:solidFill>
                  <a:srgbClr val="FF0000"/>
                </a:solidFill>
              </a:rPr>
              <a:t>加害人</a:t>
            </a:r>
            <a:r>
              <a:rPr lang="en-US" altLang="zh-TW" sz="1800" dirty="0" smtClean="0">
                <a:solidFill>
                  <a:srgbClr val="FF0000"/>
                </a:solidFill>
              </a:rPr>
              <a:t>92%</a:t>
            </a:r>
            <a:r>
              <a:rPr lang="zh-TW" altLang="zh-TW" sz="1800" dirty="0">
                <a:solidFill>
                  <a:srgbClr val="FF0000"/>
                </a:solidFill>
              </a:rPr>
              <a:t>為</a:t>
            </a:r>
            <a:r>
              <a:rPr lang="zh-TW" altLang="zh-TW" sz="1800" dirty="0" smtClean="0">
                <a:solidFill>
                  <a:srgbClr val="FF0000"/>
                </a:solidFill>
              </a:rPr>
              <a:t>男性</a:t>
            </a:r>
            <a:r>
              <a:rPr lang="zh-TW" altLang="zh-TW" sz="1800" dirty="0" smtClean="0"/>
              <a:t>；兩造</a:t>
            </a:r>
            <a:r>
              <a:rPr lang="zh-TW" altLang="zh-TW" sz="1800" dirty="0"/>
              <a:t>關係以「陌生人」為主，</a:t>
            </a:r>
            <a:r>
              <a:rPr lang="zh-TW" altLang="zh-TW" sz="1800" dirty="0" smtClean="0"/>
              <a:t>占</a:t>
            </a:r>
            <a:r>
              <a:rPr lang="en-US" altLang="zh-TW" sz="1800" dirty="0" smtClean="0"/>
              <a:t>75%</a:t>
            </a:r>
            <a:r>
              <a:rPr lang="zh-TW" altLang="zh-TW" sz="1800" dirty="0"/>
              <a:t>，其次為「朋友」</a:t>
            </a:r>
            <a:r>
              <a:rPr lang="zh-TW" altLang="zh-TW" sz="1800" dirty="0" smtClean="0"/>
              <a:t>占</a:t>
            </a:r>
            <a:r>
              <a:rPr lang="en-US" altLang="zh-TW" sz="1800" dirty="0" smtClean="0"/>
              <a:t>7.21%</a:t>
            </a:r>
            <a:r>
              <a:rPr lang="zh-TW" altLang="zh-TW" sz="1800" dirty="0"/>
              <a:t>；案件發生地點主要在「公共場所」</a:t>
            </a:r>
            <a:r>
              <a:rPr lang="zh-TW" altLang="zh-TW" sz="1800" dirty="0" smtClean="0"/>
              <a:t>占</a:t>
            </a:r>
            <a:r>
              <a:rPr lang="en-US" altLang="zh-TW" sz="1800" dirty="0" smtClean="0"/>
              <a:t>38.9%</a:t>
            </a:r>
            <a:r>
              <a:rPr lang="zh-TW" altLang="zh-TW" sz="1800" dirty="0"/>
              <a:t>，其次為「透過科技設備（</a:t>
            </a:r>
            <a:r>
              <a:rPr lang="zh-TW" altLang="zh-TW" sz="1800" dirty="0" smtClean="0"/>
              <a:t>如網路</a:t>
            </a:r>
            <a:r>
              <a:rPr lang="zh-TW" altLang="zh-TW" sz="1800" dirty="0"/>
              <a:t>、</a:t>
            </a:r>
            <a:r>
              <a:rPr lang="zh-TW" altLang="zh-TW" sz="1800" dirty="0" smtClean="0"/>
              <a:t>手機等</a:t>
            </a:r>
            <a:r>
              <a:rPr lang="zh-TW" altLang="zh-TW" sz="1800" dirty="0"/>
              <a:t>）」占</a:t>
            </a:r>
            <a:r>
              <a:rPr lang="en-US" altLang="zh-TW" sz="1800" dirty="0" smtClean="0"/>
              <a:t>19%</a:t>
            </a:r>
            <a:r>
              <a:rPr lang="zh-TW" altLang="zh-TW" sz="1800" dirty="0" smtClean="0"/>
              <a:t>。</a:t>
            </a:r>
            <a:endParaRPr lang="zh-TW" altLang="zh-TW" sz="1800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>
          <a:xfrm>
            <a:off x="395535" y="1268760"/>
            <a:ext cx="417646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>
              <a:buFont typeface="Wingdings" panose="05000000000000000000" pitchFamily="2" charset="2"/>
              <a:buChar char="Ø"/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性騷擾申訴被害人數</a:t>
            </a: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851579"/>
              </p:ext>
            </p:extLst>
          </p:nvPr>
        </p:nvGraphicFramePr>
        <p:xfrm>
          <a:off x="539552" y="1844824"/>
          <a:ext cx="7632848" cy="310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287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4564" y="332656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二、現況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國內統計數據</a:t>
            </a:r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被害者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女性仍為多數，兒少主要遭受父母、照顧者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虐，或成為家暴目睹兒，造成身心受創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除性騷擾外，被害者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多是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親密關係、家庭成員及熟人所為，顯現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施暴者在受暴者周圍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社區內能辨識受暴者，通報受暴行為，更能透過宣導行動，預防加害人暴力行為。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透過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預防宣導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社區宣導性別暴力，認識性別暴力，及早建立預防觀念。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6369" y="1352164"/>
            <a:ext cx="293542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kumimoji="0" lang="zh-TW" altLang="en-US" sz="2400" b="1" dirty="0" smtClean="0">
                <a:latin typeface="標楷體" pitchFamily="65" charset="-120"/>
                <a:ea typeface="標楷體" pitchFamily="65" charset="-120"/>
              </a:rPr>
              <a:t>統計數據告訴我們</a:t>
            </a:r>
            <a:endParaRPr kumimoji="0"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357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69169" y="0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二、現況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國內統計數據</a:t>
            </a:r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188" y="1732650"/>
            <a:ext cx="8229600" cy="4525963"/>
          </a:xfrm>
        </p:spPr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" y="885147"/>
            <a:ext cx="4283968" cy="80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等腰三角形 23"/>
          <p:cNvSpPr/>
          <p:nvPr/>
        </p:nvSpPr>
        <p:spPr>
          <a:xfrm>
            <a:off x="2394617" y="1907747"/>
            <a:ext cx="4537075" cy="2952750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cxnSp>
        <p:nvCxnSpPr>
          <p:cNvPr id="25" name="直線接點 24"/>
          <p:cNvCxnSpPr/>
          <p:nvPr/>
        </p:nvCxnSpPr>
        <p:spPr>
          <a:xfrm>
            <a:off x="3799554" y="3099960"/>
            <a:ext cx="1762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flipV="1">
            <a:off x="3078829" y="3934985"/>
            <a:ext cx="3097213" cy="9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標題 3"/>
          <p:cNvSpPr txBox="1">
            <a:spLocks/>
          </p:cNvSpPr>
          <p:nvPr/>
        </p:nvSpPr>
        <p:spPr bwMode="auto">
          <a:xfrm>
            <a:off x="3763042" y="3947685"/>
            <a:ext cx="18002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>
                <a:solidFill>
                  <a:srgbClr val="000000"/>
                </a:solidFill>
              </a:rPr>
              <a:t>初級</a:t>
            </a:r>
          </a:p>
        </p:txBody>
      </p:sp>
      <p:sp>
        <p:nvSpPr>
          <p:cNvPr id="28" name="標題 3"/>
          <p:cNvSpPr txBox="1">
            <a:spLocks/>
          </p:cNvSpPr>
          <p:nvPr/>
        </p:nvSpPr>
        <p:spPr bwMode="auto">
          <a:xfrm>
            <a:off x="3799554" y="3155522"/>
            <a:ext cx="18002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>
                <a:solidFill>
                  <a:srgbClr val="000000"/>
                </a:solidFill>
              </a:rPr>
              <a:t>次級</a:t>
            </a:r>
          </a:p>
        </p:txBody>
      </p:sp>
      <p:sp>
        <p:nvSpPr>
          <p:cNvPr id="29" name="標題 3"/>
          <p:cNvSpPr txBox="1">
            <a:spLocks/>
          </p:cNvSpPr>
          <p:nvPr/>
        </p:nvSpPr>
        <p:spPr bwMode="auto">
          <a:xfrm>
            <a:off x="3870992" y="2291922"/>
            <a:ext cx="16557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>
                <a:solidFill>
                  <a:srgbClr val="000000"/>
                </a:solidFill>
              </a:rPr>
              <a:t>三級</a:t>
            </a:r>
          </a:p>
        </p:txBody>
      </p:sp>
      <p:sp>
        <p:nvSpPr>
          <p:cNvPr id="30" name="左大括弧 29"/>
          <p:cNvSpPr/>
          <p:nvPr/>
        </p:nvSpPr>
        <p:spPr>
          <a:xfrm>
            <a:off x="5383879" y="2147460"/>
            <a:ext cx="655638" cy="936625"/>
          </a:xfrm>
          <a:prstGeom prst="leftBrace">
            <a:avLst>
              <a:gd name="adj1" fmla="val 8333"/>
              <a:gd name="adj2" fmla="val 5183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6042692" y="1907747"/>
            <a:ext cx="2408237" cy="6000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完備被害人安全維護</a:t>
            </a:r>
          </a:p>
          <a:p>
            <a:pPr>
              <a:defRPr/>
            </a:pPr>
            <a:r>
              <a:rPr lang="zh-TW" alt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及多元服務</a:t>
            </a:r>
            <a:endParaRPr lang="en-US" altLang="zh-TW" b="1" dirty="0">
              <a:solidFill>
                <a:prstClr val="black">
                  <a:lumMod val="95000"/>
                  <a:lumOff val="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6042692" y="2801510"/>
            <a:ext cx="2408237" cy="5635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強化加害人處遇監控及預防性服務</a:t>
            </a:r>
          </a:p>
        </p:txBody>
      </p:sp>
      <p:sp>
        <p:nvSpPr>
          <p:cNvPr id="33" name="右大括弧 32"/>
          <p:cNvSpPr/>
          <p:nvPr/>
        </p:nvSpPr>
        <p:spPr>
          <a:xfrm>
            <a:off x="2739104" y="2928510"/>
            <a:ext cx="647700" cy="10191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4" name="圓角矩形 33"/>
          <p:cNvSpPr/>
          <p:nvPr/>
        </p:nvSpPr>
        <p:spPr>
          <a:xfrm>
            <a:off x="597698" y="2487364"/>
            <a:ext cx="2195512" cy="64770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建立責任通報制度</a:t>
            </a:r>
          </a:p>
        </p:txBody>
      </p:sp>
      <p:sp>
        <p:nvSpPr>
          <p:cNvPr id="35" name="圓角矩形 34"/>
          <p:cNvSpPr/>
          <p:nvPr/>
        </p:nvSpPr>
        <p:spPr>
          <a:xfrm>
            <a:off x="218154" y="3438097"/>
            <a:ext cx="2520950" cy="64770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b="1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建置</a:t>
            </a:r>
            <a:r>
              <a:rPr lang="en-US" altLang="zh-TW" b="1" dirty="0">
                <a:solidFill>
                  <a:prstClr val="black">
                    <a:lumMod val="95000"/>
                    <a:lumOff val="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單一通報窗口</a:t>
            </a:r>
          </a:p>
          <a:p>
            <a:pPr algn="ctr">
              <a:defRPr/>
            </a:pPr>
            <a:endParaRPr lang="zh-TW" altLang="en-US" b="1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右大括弧 35"/>
          <p:cNvSpPr/>
          <p:nvPr/>
        </p:nvSpPr>
        <p:spPr>
          <a:xfrm rot="16200000">
            <a:off x="4434554" y="4085798"/>
            <a:ext cx="528637" cy="203041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7" name="圓角矩形 36"/>
          <p:cNvSpPr/>
          <p:nvPr/>
        </p:nvSpPr>
        <p:spPr>
          <a:xfrm>
            <a:off x="4906042" y="5365322"/>
            <a:ext cx="1965325" cy="5984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鼓勵社區參與</a:t>
            </a:r>
          </a:p>
        </p:txBody>
      </p:sp>
      <p:sp>
        <p:nvSpPr>
          <p:cNvPr id="38" name="圓角矩形 37"/>
          <p:cNvSpPr/>
          <p:nvPr/>
        </p:nvSpPr>
        <p:spPr>
          <a:xfrm>
            <a:off x="2286667" y="5378022"/>
            <a:ext cx="2160587" cy="6032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加強預防宣導教育</a:t>
            </a:r>
          </a:p>
        </p:txBody>
      </p:sp>
    </p:spTree>
    <p:extLst>
      <p:ext uri="{BB962C8B-B14F-4D97-AF65-F5344CB8AC3E}">
        <p14:creationId xmlns:p14="http://schemas.microsoft.com/office/powerpoint/2010/main" val="13847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23528" y="206896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、暖身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街坊如何出招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39995" y="2132857"/>
            <a:ext cx="8229600" cy="4104456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輔導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社區提案參與社區防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暴。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獎勵社區參與，舉辦防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暴創意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競賽行動方案競賽。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社區觀摩研討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，使社區分享防暴方案成果，並複製其他社區成功經驗。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520872" y="1268760"/>
            <a:ext cx="4411168" cy="733570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lvl="0" algn="ctr">
              <a:defRPr/>
            </a:pPr>
            <a:r>
              <a:rPr lang="zh-TW" altLang="en-US" sz="32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過去，我們如何做</a:t>
            </a:r>
            <a:endParaRPr lang="zh-TW" altLang="en-US" sz="32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627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4564" y="3326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、暖身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街坊如何出招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做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讓更多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社區加入，使宣導效果極大化</a:t>
            </a:r>
            <a:endParaRPr lang="en-US" altLang="zh-TW" sz="3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讓社區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由下而上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參與，尊重社區能動性及主體性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引導地方政府協助整合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網絡資源</a:t>
            </a:r>
            <a:endParaRPr lang="en-US" altLang="zh-TW" sz="3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中央擬訂系統性政策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規劃社區防暴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251520" y="1406185"/>
            <a:ext cx="7272808" cy="733570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lvl="0" algn="ctr">
              <a:defRPr/>
            </a:pPr>
            <a:r>
              <a:rPr lang="zh-TW" altLang="en-US" sz="32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從歷年辦理成果，</a:t>
            </a:r>
            <a:r>
              <a:rPr lang="zh-TW" altLang="en-US" sz="3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我們發現還可這樣做</a:t>
            </a:r>
          </a:p>
        </p:txBody>
      </p:sp>
    </p:spTree>
    <p:extLst>
      <p:ext uri="{BB962C8B-B14F-4D97-AF65-F5344CB8AC3E}">
        <p14:creationId xmlns:p14="http://schemas.microsoft.com/office/powerpoint/2010/main" val="6742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4564" y="278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四、紮根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建立防暴系統</a:t>
            </a:r>
          </a:p>
        </p:txBody>
      </p:sp>
      <p:sp>
        <p:nvSpPr>
          <p:cNvPr id="18" name="圓角矩形 17"/>
          <p:cNvSpPr/>
          <p:nvPr/>
        </p:nvSpPr>
        <p:spPr>
          <a:xfrm>
            <a:off x="106975" y="1860377"/>
            <a:ext cx="2035626" cy="3070938"/>
          </a:xfrm>
          <a:prstGeom prst="roundRect">
            <a:avLst>
              <a:gd name="adj" fmla="val 7456"/>
            </a:avLst>
          </a:prstGeom>
          <a:gradFill flip="none" rotWithShape="1">
            <a:gsLst>
              <a:gs pos="0">
                <a:srgbClr val="FFC000">
                  <a:lumMod val="5000"/>
                  <a:lumOff val="95000"/>
                </a:srgbClr>
              </a:gs>
              <a:gs pos="74000">
                <a:srgbClr val="FFC000">
                  <a:lumMod val="45000"/>
                  <a:lumOff val="55000"/>
                </a:srgbClr>
              </a:gs>
              <a:gs pos="83000">
                <a:srgbClr val="FFC000">
                  <a:lumMod val="45000"/>
                  <a:lumOff val="55000"/>
                </a:srgbClr>
              </a:gs>
              <a:gs pos="100000">
                <a:srgbClr val="FFC000">
                  <a:lumMod val="30000"/>
                  <a:lumOff val="70000"/>
                </a:srgbClr>
              </a:gs>
            </a:gsLst>
            <a:lin ang="18900000" scaled="1"/>
            <a:tileRect/>
          </a:gra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19" name="矩形 7"/>
          <p:cNvSpPr>
            <a:spLocks noChangeArrowheads="1"/>
          </p:cNvSpPr>
          <p:nvPr/>
        </p:nvSpPr>
        <p:spPr bwMode="auto">
          <a:xfrm>
            <a:off x="281146" y="3732648"/>
            <a:ext cx="2011362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檢討過去、計畫</a:t>
            </a:r>
            <a:r>
              <a:rPr lang="zh-TW" altLang="en-US" sz="24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未來</a:t>
            </a:r>
            <a:endParaRPr lang="zh-TW" altLang="en-US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81146" y="2236560"/>
            <a:ext cx="1687283" cy="1245991"/>
          </a:xfrm>
          <a:prstGeom prst="ellipse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lvl="0" algn="ctr">
              <a:defRPr/>
            </a:pPr>
            <a:r>
              <a:rPr lang="zh-TW" altLang="en-US" sz="2800" b="1" kern="0" dirty="0">
                <a:solidFill>
                  <a:srgbClr val="FFC000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共識營</a:t>
            </a: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2417878" y="1884646"/>
            <a:ext cx="2011362" cy="3070939"/>
          </a:xfrm>
          <a:prstGeom prst="roundRect">
            <a:avLst>
              <a:gd name="adj" fmla="val 7456"/>
            </a:avLst>
          </a:prstGeom>
          <a:gradFill flip="none" rotWithShape="1">
            <a:gsLst>
              <a:gs pos="0">
                <a:srgbClr val="FFC000">
                  <a:lumMod val="5000"/>
                  <a:lumOff val="95000"/>
                </a:srgbClr>
              </a:gs>
              <a:gs pos="74000">
                <a:srgbClr val="FFC000">
                  <a:lumMod val="45000"/>
                  <a:lumOff val="55000"/>
                </a:srgbClr>
              </a:gs>
              <a:gs pos="83000">
                <a:srgbClr val="FFC000">
                  <a:lumMod val="45000"/>
                  <a:lumOff val="55000"/>
                </a:srgbClr>
              </a:gs>
              <a:gs pos="100000">
                <a:srgbClr val="FFC000">
                  <a:lumMod val="30000"/>
                  <a:lumOff val="70000"/>
                </a:srgbClr>
              </a:gs>
            </a:gsLst>
            <a:lin ang="18900000" scaled="1"/>
            <a:tileRect/>
          </a:gra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22" name="矩形 10"/>
          <p:cNvSpPr>
            <a:spLocks noChangeArrowheads="1"/>
          </p:cNvSpPr>
          <p:nvPr/>
        </p:nvSpPr>
        <p:spPr bwMode="auto">
          <a:xfrm>
            <a:off x="2539514" y="3732648"/>
            <a:ext cx="2011362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0" algn="ctr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400" kern="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實例討論、輔導提案</a:t>
            </a:r>
          </a:p>
        </p:txBody>
      </p:sp>
      <p:sp>
        <p:nvSpPr>
          <p:cNvPr id="23" name="橢圓 22"/>
          <p:cNvSpPr/>
          <p:nvPr/>
        </p:nvSpPr>
        <p:spPr>
          <a:xfrm>
            <a:off x="2579917" y="2236560"/>
            <a:ext cx="1687283" cy="1245991"/>
          </a:xfrm>
          <a:prstGeom prst="ellipse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lvl="0" algn="ctr">
              <a:defRPr/>
            </a:pPr>
            <a:r>
              <a:rPr lang="zh-TW" altLang="en-US" sz="2800" b="1" kern="0" dirty="0" smtClean="0">
                <a:solidFill>
                  <a:srgbClr val="FFC000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</a:t>
            </a:r>
            <a:r>
              <a:rPr lang="zh-TW" altLang="en-US" sz="2800" b="1" kern="0" dirty="0">
                <a:solidFill>
                  <a:srgbClr val="FFC000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力研習</a:t>
            </a: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4678975" y="1839165"/>
            <a:ext cx="2035058" cy="3070939"/>
          </a:xfrm>
          <a:prstGeom prst="roundRect">
            <a:avLst>
              <a:gd name="adj" fmla="val 7456"/>
            </a:avLst>
          </a:prstGeom>
          <a:gradFill flip="none" rotWithShape="1">
            <a:gsLst>
              <a:gs pos="0">
                <a:srgbClr val="FFC000">
                  <a:lumMod val="5000"/>
                  <a:lumOff val="95000"/>
                </a:srgbClr>
              </a:gs>
              <a:gs pos="74000">
                <a:srgbClr val="FFC000">
                  <a:lumMod val="45000"/>
                  <a:lumOff val="55000"/>
                </a:srgbClr>
              </a:gs>
              <a:gs pos="83000">
                <a:srgbClr val="FFC000">
                  <a:lumMod val="45000"/>
                  <a:lumOff val="55000"/>
                </a:srgbClr>
              </a:gs>
              <a:gs pos="100000">
                <a:srgbClr val="FFC000">
                  <a:lumMod val="30000"/>
                  <a:lumOff val="70000"/>
                </a:srgbClr>
              </a:gs>
            </a:gsLst>
            <a:lin ang="18900000" scaled="1"/>
            <a:tileRect/>
          </a:gra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25" name="矩形 13"/>
          <p:cNvSpPr>
            <a:spLocks noChangeArrowheads="1"/>
          </p:cNvSpPr>
          <p:nvPr/>
        </p:nvSpPr>
        <p:spPr bwMode="auto">
          <a:xfrm>
            <a:off x="4716215" y="3762016"/>
            <a:ext cx="2011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kern="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推動在地防</a:t>
            </a:r>
            <a:r>
              <a:rPr lang="zh-TW" altLang="en-US" sz="2400" kern="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暴</a:t>
            </a:r>
            <a:r>
              <a:rPr lang="zh-TW" altLang="en-US" sz="2400" kern="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宣導</a:t>
            </a:r>
            <a:r>
              <a:rPr lang="zh-TW" altLang="en-US" sz="2400" kern="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計畫</a:t>
            </a:r>
            <a:endParaRPr lang="zh-TW" altLang="en-US" sz="2400" kern="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6" name="橢圓 25"/>
          <p:cNvSpPr/>
          <p:nvPr/>
        </p:nvSpPr>
        <p:spPr>
          <a:xfrm>
            <a:off x="4840790" y="2261034"/>
            <a:ext cx="1687283" cy="1245991"/>
          </a:xfrm>
          <a:prstGeom prst="ellipse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lvl="0" algn="ctr">
              <a:defRPr/>
            </a:pPr>
            <a:r>
              <a:rPr lang="zh-TW" altLang="en-US" sz="2800" b="1" kern="0" dirty="0">
                <a:solidFill>
                  <a:srgbClr val="FFC000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政策</a:t>
            </a:r>
            <a:r>
              <a:rPr lang="zh-TW" altLang="en-US" sz="2800" b="1" kern="0" dirty="0" smtClean="0">
                <a:solidFill>
                  <a:srgbClr val="FFC000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</a:t>
            </a: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左-右雙向箭號 26"/>
          <p:cNvSpPr/>
          <p:nvPr/>
        </p:nvSpPr>
        <p:spPr>
          <a:xfrm>
            <a:off x="752876" y="5043522"/>
            <a:ext cx="7596000" cy="435429"/>
          </a:xfrm>
          <a:prstGeom prst="left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28" name="向下箭號 27"/>
          <p:cNvSpPr/>
          <p:nvPr/>
        </p:nvSpPr>
        <p:spPr>
          <a:xfrm>
            <a:off x="4356215" y="5373686"/>
            <a:ext cx="360000" cy="505118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1537177" y="5923307"/>
            <a:ext cx="6062822" cy="733570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建立暴力零容忍安全社區</a:t>
            </a: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338" y="1839165"/>
            <a:ext cx="2078916" cy="305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橢圓 30"/>
          <p:cNvSpPr/>
          <p:nvPr/>
        </p:nvSpPr>
        <p:spPr>
          <a:xfrm>
            <a:off x="7109223" y="2188999"/>
            <a:ext cx="1687283" cy="1245991"/>
          </a:xfrm>
          <a:prstGeom prst="ellipse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lvl="0" algn="ctr">
              <a:defRPr/>
            </a:pPr>
            <a:r>
              <a:rPr lang="zh-TW" altLang="en-US" sz="2800" b="1" kern="0" dirty="0" smtClean="0">
                <a:solidFill>
                  <a:srgbClr val="FFC000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競賽觀摩</a:t>
            </a: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2" name="矩形 13"/>
          <p:cNvSpPr>
            <a:spLocks noChangeArrowheads="1"/>
          </p:cNvSpPr>
          <p:nvPr/>
        </p:nvSpPr>
        <p:spPr bwMode="auto">
          <a:xfrm>
            <a:off x="7090957" y="3762016"/>
            <a:ext cx="2011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kern="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獎勵社區及</a:t>
            </a:r>
            <a:r>
              <a:rPr lang="zh-TW" altLang="en-US" sz="2400" kern="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觀摩學習</a:t>
            </a:r>
            <a:endParaRPr lang="zh-TW" altLang="en-US" sz="2400" kern="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0" name="圓角矩形 29"/>
          <p:cNvSpPr/>
          <p:nvPr/>
        </p:nvSpPr>
        <p:spPr>
          <a:xfrm>
            <a:off x="86673" y="1021853"/>
            <a:ext cx="4986487" cy="733570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lvl="0">
              <a:defRPr/>
            </a:pPr>
            <a:r>
              <a:rPr lang="en-US" altLang="zh-TW" sz="32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32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年多管齊下培力社區</a:t>
            </a:r>
            <a:endParaRPr lang="zh-TW" altLang="en-US" sz="32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794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4564" y="278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、展望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培力防暴意識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990909"/>
              </p:ext>
            </p:extLst>
          </p:nvPr>
        </p:nvGraphicFramePr>
        <p:xfrm>
          <a:off x="395536" y="1124744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84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4564" y="278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、展望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培力防暴意識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80654" y="81864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altLang="zh-TW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11200" b="1" dirty="0" smtClean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zh-TW" altLang="en-US" sz="11200" dirty="0">
                <a:latin typeface="標楷體" pitchFamily="65" charset="-120"/>
                <a:ea typeface="標楷體" pitchFamily="65" charset="-120"/>
              </a:rPr>
              <a:t>培</a:t>
            </a:r>
            <a:r>
              <a:rPr lang="zh-TW" altLang="en-US" sz="11200" dirty="0" smtClean="0">
                <a:latin typeface="標楷體" pitchFamily="65" charset="-120"/>
                <a:ea typeface="標楷體" pitchFamily="65" charset="-120"/>
              </a:rPr>
              <a:t>力</a:t>
            </a:r>
            <a:r>
              <a:rPr lang="zh-TW" altLang="en-US" sz="11200" dirty="0">
                <a:latin typeface="標楷體" pitchFamily="65" charset="-120"/>
                <a:ea typeface="標楷體" pitchFamily="65" charset="-120"/>
              </a:rPr>
              <a:t>更多</a:t>
            </a:r>
            <a:r>
              <a:rPr lang="zh-TW" altLang="en-US" sz="11200" dirty="0" smtClean="0">
                <a:latin typeface="標楷體" pitchFamily="65" charset="-120"/>
                <a:ea typeface="標楷體" pitchFamily="65" charset="-120"/>
              </a:rPr>
              <a:t>社區加入防暴宣導</a:t>
            </a:r>
            <a:endParaRPr lang="zh-TW" altLang="en-US" sz="112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7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7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endParaRPr lang="en-US" altLang="zh-TW" sz="9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zh-TW" altLang="en-US" sz="1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輔導社區使用「</a:t>
            </a: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社區防暴評核指標</a:t>
            </a:r>
            <a:r>
              <a:rPr lang="zh-TW" altLang="en-US" sz="1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        構         建構具在地社會文化之防暴機制</a:t>
            </a:r>
          </a:p>
          <a:p>
            <a:pPr marL="0" indent="0">
              <a:buNone/>
            </a:pPr>
            <a:r>
              <a:rPr lang="zh-TW" altLang="en-US" sz="7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</a:t>
            </a:r>
            <a:endParaRPr lang="en-US" altLang="zh-TW" sz="7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7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</a:t>
            </a:r>
            <a:endParaRPr lang="en-US" altLang="zh-TW" sz="7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7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7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</a:t>
            </a:r>
            <a:endParaRPr lang="en-US" altLang="zh-TW" sz="7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7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7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</a:t>
            </a:r>
            <a:r>
              <a:rPr lang="zh-TW" altLang="en-US" sz="1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串聯整合社區網絡，</a:t>
            </a:r>
            <a:endParaRPr lang="en-US" altLang="zh-TW" sz="11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建立防暴優先區體系</a:t>
            </a:r>
            <a:endParaRPr lang="en-US" altLang="zh-TW" sz="11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</p:txBody>
      </p:sp>
      <p:sp>
        <p:nvSpPr>
          <p:cNvPr id="6" name="Freeform 4"/>
          <p:cNvSpPr>
            <a:spLocks noEditPoints="1"/>
          </p:cNvSpPr>
          <p:nvPr/>
        </p:nvSpPr>
        <p:spPr bwMode="gray">
          <a:xfrm>
            <a:off x="110721" y="905583"/>
            <a:ext cx="4191000" cy="4600575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206221" y="3413367"/>
            <a:ext cx="1804988" cy="2081212"/>
            <a:chOff x="2046" y="2364"/>
            <a:chExt cx="1074" cy="1188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gray">
            <a:xfrm rot="-723406">
              <a:off x="2089" y="3132"/>
              <a:ext cx="906" cy="42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gray">
            <a:xfrm>
              <a:off x="2046" y="2364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gray">
            <a:xfrm>
              <a:off x="2059" y="2370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2070" y="2380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2128" y="2408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gray">
            <a:xfrm>
              <a:off x="2257" y="2705"/>
              <a:ext cx="65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 b="1" dirty="0">
                  <a:solidFill>
                    <a:srgbClr val="000000"/>
                  </a:solidFill>
                  <a:latin typeface="Arial" pitchFamily="34" charset="0"/>
                </a:rPr>
                <a:t>長程</a:t>
              </a:r>
              <a:endParaRPr lang="zh-TW" altLang="en-US" sz="3600" b="1" dirty="0">
                <a:latin typeface="Arial" pitchFamily="34" charset="0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94935" y="2410071"/>
            <a:ext cx="1452562" cy="1766888"/>
            <a:chOff x="880" y="2124"/>
            <a:chExt cx="864" cy="1008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gray">
            <a:xfrm rot="-772996">
              <a:off x="928" y="2748"/>
              <a:ext cx="714" cy="38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itchFamily="34" charset="0"/>
                <a:ea typeface="新細明體" pitchFamily="18" charset="-120"/>
              </a:endParaRPr>
            </a:p>
          </p:txBody>
        </p: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880" y="2124"/>
              <a:ext cx="864" cy="908"/>
              <a:chOff x="732" y="2112"/>
              <a:chExt cx="842" cy="860"/>
            </a:xfrm>
          </p:grpSpPr>
          <p:sp>
            <p:nvSpPr>
              <p:cNvPr id="17" name="Oval 16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8" name="Oval 17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9" name="Oval 18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20" name="Oval 19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21" name="Text Box 20"/>
              <p:cNvSpPr txBox="1">
                <a:spLocks noChangeArrowheads="1"/>
              </p:cNvSpPr>
              <p:nvPr/>
            </p:nvSpPr>
            <p:spPr bwMode="gray">
              <a:xfrm>
                <a:off x="853" y="2363"/>
                <a:ext cx="577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b="1">
                    <a:solidFill>
                      <a:srgbClr val="000000"/>
                    </a:solidFill>
                    <a:latin typeface="Arial" pitchFamily="34" charset="0"/>
                  </a:rPr>
                  <a:t>中程</a:t>
                </a:r>
                <a:endParaRPr lang="zh-TW" altLang="en-US" b="1">
                  <a:latin typeface="Arial" pitchFamily="34" charset="0"/>
                </a:endParaRPr>
              </a:p>
            </p:txBody>
          </p:sp>
        </p:grp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11570" y="945397"/>
            <a:ext cx="1084263" cy="1257300"/>
            <a:chOff x="816" y="1260"/>
            <a:chExt cx="645" cy="718"/>
          </a:xfrm>
        </p:grpSpPr>
        <p:sp>
          <p:nvSpPr>
            <p:cNvPr id="23" name="Oval 22"/>
            <p:cNvSpPr>
              <a:spLocks noChangeArrowheads="1"/>
            </p:cNvSpPr>
            <p:nvPr/>
          </p:nvSpPr>
          <p:spPr bwMode="gray">
            <a:xfrm>
              <a:off x="816" y="1642"/>
              <a:ext cx="576" cy="336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gray">
            <a:xfrm>
              <a:off x="816" y="1260"/>
              <a:ext cx="645" cy="64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824" y="1263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gray">
            <a:xfrm>
              <a:off x="831" y="1270"/>
              <a:ext cx="599" cy="58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865" y="1286"/>
              <a:ext cx="534" cy="4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gray">
            <a:xfrm>
              <a:off x="893" y="1425"/>
              <a:ext cx="503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600" b="1">
                  <a:solidFill>
                    <a:srgbClr val="000000"/>
                  </a:solidFill>
                  <a:latin typeface="Arial" pitchFamily="34" charset="0"/>
                </a:rPr>
                <a:t>近程</a:t>
              </a:r>
              <a:endParaRPr lang="zh-TW" altLang="en-US" sz="2600" b="1">
                <a:latin typeface="Arial" pitchFamily="34" charset="0"/>
              </a:endParaRPr>
            </a:p>
          </p:txBody>
        </p:sp>
      </p:grpSp>
      <p:sp>
        <p:nvSpPr>
          <p:cNvPr id="29" name="Line 35"/>
          <p:cNvSpPr>
            <a:spLocks noChangeShapeType="1"/>
          </p:cNvSpPr>
          <p:nvPr/>
        </p:nvSpPr>
        <p:spPr bwMode="auto">
          <a:xfrm>
            <a:off x="2352322" y="5439021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6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報告大綱</a:t>
            </a:r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124108"/>
              </p:ext>
            </p:extLst>
          </p:nvPr>
        </p:nvGraphicFramePr>
        <p:xfrm>
          <a:off x="457200" y="1052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19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0277" y="20689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結語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77601" y="191683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altLang="zh-TW" sz="3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全國性保護工作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最高榮譽紫絲帶獎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，將設防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暴規劃師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獎，獎勵社區防暴績優人員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為了下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一代的安全，讓我們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一起來防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暴 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It’s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On Us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責任在你我。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HeForShe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婦女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男性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一起發聲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/>
          </a:p>
        </p:txBody>
      </p:sp>
      <p:sp>
        <p:nvSpPr>
          <p:cNvPr id="6" name="圓角矩形 5"/>
          <p:cNvSpPr/>
          <p:nvPr/>
        </p:nvSpPr>
        <p:spPr>
          <a:xfrm>
            <a:off x="377601" y="1412776"/>
            <a:ext cx="5994599" cy="733570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lvl="0">
              <a:defRPr/>
            </a:pPr>
            <a:r>
              <a:rPr lang="zh-TW" altLang="en-US" sz="32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社區防暴</a:t>
            </a:r>
            <a:r>
              <a:rPr lang="en-US" altLang="zh-TW" sz="32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2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是存好心、做善事</a:t>
            </a:r>
            <a:endParaRPr lang="zh-TW" altLang="en-US" sz="32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043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4564" y="27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標楷體"/>
                <a:cs typeface="+mj-cs"/>
              </a:rPr>
              <a:t>TAGV-Taiwan Against Gender Violence</a:t>
            </a:r>
            <a:r>
              <a:rPr kumimoji="1" lang="en-US" altLang="zh-TW" b="1" kern="0" dirty="0">
                <a:solidFill>
                  <a:srgbClr val="000000"/>
                </a:solidFill>
                <a:latin typeface="Arial"/>
                <a:ea typeface="標楷體"/>
              </a:rPr>
              <a:t> </a:t>
            </a:r>
            <a:r>
              <a:rPr kumimoji="1" lang="en-US" altLang="zh-TW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"/>
                <a:ea typeface="標楷體"/>
                <a:cs typeface="+mj-cs"/>
              </a:rPr>
              <a:t>https://tagv.mohw.gov.tw/</a:t>
            </a:r>
            <a:endParaRPr lang="zh-TW" altLang="en-US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" y="1412776"/>
            <a:ext cx="9142367" cy="541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86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456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、借鏡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國外防暴運動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pPr algn="just"/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遭受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暴力的一年盛行率為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10.3%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，而終生盛行率則提升為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最常見的暴力型態是精神暴力（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），其次是肢體暴力（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9.8%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）及經濟暴力（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9.6%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都會區婦女受暴率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高於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鄉鎮婦女。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原住民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婦女受暴率高於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原住民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婦女。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3760" y="1335419"/>
            <a:ext cx="754565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kumimoji="0" lang="zh-TW" altLang="en-US" sz="2800" b="1" dirty="0" smtClean="0">
                <a:latin typeface="標楷體" pitchFamily="65" charset="-120"/>
                <a:ea typeface="標楷體" pitchFamily="65" charset="-120"/>
              </a:rPr>
              <a:t>去年我們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進行台灣婦女</a:t>
            </a:r>
            <a:r>
              <a:rPr kumimoji="0" lang="zh-TW" altLang="en-US" sz="2800" b="1" dirty="0" smtClean="0">
                <a:latin typeface="標楷體" pitchFamily="65" charset="-120"/>
                <a:ea typeface="標楷體" pitchFamily="65" charset="-120"/>
              </a:rPr>
              <a:t>受暴盛行率調查，發現</a:t>
            </a:r>
            <a:endParaRPr kumimoji="0"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33760" y="5424834"/>
            <a:ext cx="8514704" cy="956494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lvl="0" algn="ctr">
              <a:defRPr/>
            </a:pPr>
            <a:r>
              <a:rPr lang="zh-TW" altLang="en-US" sz="3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婦女每</a:t>
            </a:r>
            <a:r>
              <a:rPr lang="en-US" altLang="zh-TW" sz="3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sz="32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就有</a:t>
            </a:r>
            <a:r>
              <a:rPr lang="en-US" altLang="zh-TW" sz="32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人一生中曾遭伴侶暴力傷害</a:t>
            </a:r>
          </a:p>
        </p:txBody>
      </p:sp>
    </p:spTree>
    <p:extLst>
      <p:ext uri="{BB962C8B-B14F-4D97-AF65-F5344CB8AC3E}">
        <p14:creationId xmlns:p14="http://schemas.microsoft.com/office/powerpoint/2010/main" val="15892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、借鏡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國外防暴運動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107504" y="1376428"/>
            <a:ext cx="5184576" cy="5292932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歐巴馬總統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於葛萊美獎錄製影片進行性暴力防治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宣導</a:t>
            </a:r>
            <a:r>
              <a:rPr lang="en-US" altLang="zh-TW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  <a:p>
            <a:pPr algn="just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位女性中就有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人曾遭受性暴力之害，每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名女性中就有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人曾遭受程度不等的家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暴。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「責任在你我」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://itsonus.org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創造一個對暴力零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容忍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環境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我們每一個人的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責任。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552" y="1114818"/>
            <a:ext cx="162095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kumimoji="0" lang="zh-TW" altLang="en-US" sz="2800" b="1" dirty="0" smtClean="0">
                <a:latin typeface="標楷體" pitchFamily="65" charset="-120"/>
                <a:ea typeface="標楷體" pitchFamily="65" charset="-120"/>
              </a:rPr>
              <a:t>國際趨勢</a:t>
            </a:r>
            <a:endParaRPr kumimoji="0"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內容版面配置區 7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192280"/>
            <a:ext cx="3508893" cy="35053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77730"/>
            <a:ext cx="28575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539552" y="1623728"/>
            <a:ext cx="4536504" cy="782850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lvl="0" algn="ctr">
              <a:defRPr/>
            </a:pPr>
            <a:r>
              <a:rPr lang="en-US" altLang="zh-TW" sz="3200" dirty="0"/>
              <a:t>It’s On </a:t>
            </a:r>
            <a:r>
              <a:rPr lang="en-US" altLang="zh-TW" sz="3200" dirty="0" smtClean="0"/>
              <a:t>Us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責任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在你我</a:t>
            </a:r>
            <a:endParaRPr lang="zh-TW" altLang="en-US" sz="32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08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、借鏡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國外防暴運動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>
          <a:xfrm>
            <a:off x="5444958" y="1600200"/>
            <a:ext cx="3447522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/>
              <a:t>愛瑪擔任聯合國大使   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/>
              <a:t>宣示「</a:t>
            </a:r>
            <a:r>
              <a:rPr lang="zh-TW" altLang="en-US" dirty="0"/>
              <a:t>終結</a:t>
            </a:r>
            <a:r>
              <a:rPr lang="zh-TW" altLang="en-US" dirty="0" smtClean="0"/>
              <a:t>婦女受暴」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/>
              <a:t>女性要勇敢發聲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/>
              <a:t>鼓勵</a:t>
            </a:r>
            <a:r>
              <a:rPr lang="zh-TW" altLang="en-US" dirty="0"/>
              <a:t>男性為女性發聲</a:t>
            </a:r>
          </a:p>
        </p:txBody>
      </p:sp>
      <p:sp>
        <p:nvSpPr>
          <p:cNvPr id="6" name="矩形 5"/>
          <p:cNvSpPr/>
          <p:nvPr/>
        </p:nvSpPr>
        <p:spPr>
          <a:xfrm>
            <a:off x="539552" y="1114818"/>
            <a:ext cx="162095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kumimoji="0" lang="zh-TW" altLang="en-US" sz="2800" b="1" dirty="0" smtClean="0">
                <a:latin typeface="標楷體" pitchFamily="65" charset="-120"/>
                <a:ea typeface="標楷體" pitchFamily="65" charset="-120"/>
              </a:rPr>
              <a:t>國際趨勢</a:t>
            </a:r>
            <a:endParaRPr kumimoji="0"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39552" y="1623728"/>
            <a:ext cx="4536504" cy="782850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lvl="0" algn="ctr">
              <a:defRPr/>
            </a:pPr>
            <a:r>
              <a:rPr lang="en-US" altLang="zh-TW" sz="32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HeForShe</a:t>
            </a:r>
            <a:endParaRPr lang="zh-TW" altLang="en-US" sz="32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9" y="2636912"/>
            <a:ext cx="5274310" cy="33972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12921"/>
            <a:ext cx="2430462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5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、借鏡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國外防暴運動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39552" y="1114818"/>
            <a:ext cx="162095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kumimoji="0" lang="zh-TW" altLang="en-US" sz="2800" b="1" dirty="0" smtClean="0">
                <a:latin typeface="標楷體" pitchFamily="65" charset="-120"/>
                <a:ea typeface="標楷體" pitchFamily="65" charset="-120"/>
              </a:rPr>
              <a:t>國際趨勢</a:t>
            </a:r>
            <a:endParaRPr kumimoji="0"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555776" y="1114818"/>
            <a:ext cx="4536504" cy="782850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lvl="0" algn="ctr">
              <a:defRPr/>
            </a:pPr>
            <a:r>
              <a:rPr lang="en-US" altLang="zh-TW" sz="32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HeForShe</a:t>
            </a:r>
            <a:endParaRPr lang="zh-TW" altLang="en-US" sz="32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圖片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97668"/>
            <a:ext cx="8280920" cy="477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23528" y="206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一、借鏡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國外防暴運動</a:t>
            </a:r>
            <a:b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39995" y="2132857"/>
            <a:ext cx="8229600" cy="4104456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防暴不分國界、尊卑，總統影星都加入防暴行列，歐巴馬說「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每一個受暴者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It’s 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On 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Us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責任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在你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讓婦女勇於發聲不再害怕，讓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男性一起加入發聲行列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HeForShe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2" y="1196752"/>
            <a:ext cx="162095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kumimoji="0" lang="zh-TW" altLang="en-US" sz="2800" b="1" dirty="0" smtClean="0">
                <a:latin typeface="標楷體" pitchFamily="65" charset="-120"/>
                <a:ea typeface="標楷體" pitchFamily="65" charset="-120"/>
              </a:rPr>
              <a:t>國際趨勢</a:t>
            </a:r>
            <a:endParaRPr kumimoji="0"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964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二、現況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國內統計數據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國外已全民防暴，我們台灣也應是一份子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社區的安全自己顧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，厝邊頭尾婦女小孩都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咱們寶貝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讓我們為自己的社區發聲，這是我的的責任，更是我們的使命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552" y="1114818"/>
            <a:ext cx="1620957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kumimoji="0" lang="zh-TW" altLang="en-US" sz="2800" b="1" dirty="0" smtClean="0">
                <a:latin typeface="標楷體" pitchFamily="65" charset="-120"/>
                <a:ea typeface="標楷體" pitchFamily="65" charset="-120"/>
              </a:rPr>
              <a:t>國內數據</a:t>
            </a:r>
            <a:endParaRPr kumimoji="0"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574956" y="5373216"/>
            <a:ext cx="7090363" cy="733570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lvl="0">
              <a:defRPr/>
            </a:pPr>
            <a:r>
              <a:rPr lang="zh-TW" altLang="en-US" sz="3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讓我們從統計數據來瞭解國內情況</a:t>
            </a:r>
          </a:p>
        </p:txBody>
      </p:sp>
    </p:spTree>
    <p:extLst>
      <p:ext uri="{BB962C8B-B14F-4D97-AF65-F5344CB8AC3E}">
        <p14:creationId xmlns:p14="http://schemas.microsoft.com/office/powerpoint/2010/main" val="42738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4564" y="332656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二、現況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國內統計數據</a:t>
            </a:r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62812"/>
              </p:ext>
            </p:extLst>
          </p:nvPr>
        </p:nvGraphicFramePr>
        <p:xfrm>
          <a:off x="196237" y="1916832"/>
          <a:ext cx="4788023" cy="331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172398"/>
              </p:ext>
            </p:extLst>
          </p:nvPr>
        </p:nvGraphicFramePr>
        <p:xfrm>
          <a:off x="4860032" y="1844824"/>
          <a:ext cx="4728492" cy="338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矩形 7"/>
          <p:cNvSpPr/>
          <p:nvPr/>
        </p:nvSpPr>
        <p:spPr>
          <a:xfrm>
            <a:off x="169462" y="1340768"/>
            <a:ext cx="663478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indent="-285750" algn="ctr">
              <a:buFont typeface="Wingdings" panose="05000000000000000000" pitchFamily="2" charset="2"/>
              <a:buChar char="Ø"/>
              <a:defRPr/>
            </a:pP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家庭暴力案件通報被害人數總數及</a:t>
            </a:r>
            <a:r>
              <a:rPr kumimoji="0" lang="en-US" altLang="zh-TW" sz="2400" b="1" dirty="0" smtClean="0">
                <a:latin typeface="標楷體" pitchFamily="65" charset="-120"/>
                <a:ea typeface="標楷體" pitchFamily="65" charset="-120"/>
              </a:rPr>
              <a:t>105</a:t>
            </a:r>
            <a:r>
              <a:rPr kumimoji="0" lang="zh-TW" altLang="en-US" sz="2400" b="1" dirty="0" smtClean="0">
                <a:latin typeface="標楷體" pitchFamily="65" charset="-120"/>
                <a:ea typeface="標楷體" pitchFamily="65" charset="-120"/>
              </a:rPr>
              <a:t>年比率 </a:t>
            </a:r>
            <a:endParaRPr kumimoji="0"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462" y="5013176"/>
            <a:ext cx="88670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全國通報家庭暴力被害人數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5,175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人，以通報案件類型分析，以「</a:t>
            </a:r>
            <a:r>
              <a:rPr lang="zh-TW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親密關係暴力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」案件被害人數最多，計有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918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(53%)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；其次為「其他</a:t>
            </a:r>
            <a:r>
              <a:rPr lang="zh-TW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家庭成員間暴力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」計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6,951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(18%)</a:t>
            </a:r>
            <a:r>
              <a:rPr lang="zh-TW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；「兒童少年保護」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3,573</a:t>
            </a:r>
            <a:r>
              <a:rPr lang="zh-TW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(18%)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「老人保護」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5,648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(5.1%)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；其中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被害人為女性計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6,884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(70%)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被害人為兒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少計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3,573(14%)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，顯現女性受暴者仍佔大多數。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474749"/>
              </p:ext>
            </p:extLst>
          </p:nvPr>
        </p:nvGraphicFramePr>
        <p:xfrm>
          <a:off x="0" y="2060848"/>
          <a:ext cx="527531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94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1378</Words>
  <Application>Microsoft Office PowerPoint</Application>
  <PresentationFormat>如螢幕大小 (4:3)</PresentationFormat>
  <Paragraphs>151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佈景主題</vt:lpstr>
      <vt:lpstr>擘劃社區防暴優先區的施政藍圖</vt:lpstr>
      <vt:lpstr>報告大綱</vt:lpstr>
      <vt:lpstr>一、借鏡-國外防暴運動 </vt:lpstr>
      <vt:lpstr>一、借鏡-國外防暴運動</vt:lpstr>
      <vt:lpstr>一、借鏡-國外防暴運動 </vt:lpstr>
      <vt:lpstr>一、借鏡-國外防暴運動 </vt:lpstr>
      <vt:lpstr>一、借鏡-國外防暴運動 </vt:lpstr>
      <vt:lpstr>二、現況-國內統計數據</vt:lpstr>
      <vt:lpstr>二、現況-國內統計數據</vt:lpstr>
      <vt:lpstr>二、現況-國內統計數據</vt:lpstr>
      <vt:lpstr>二、現況-國內統計數據</vt:lpstr>
      <vt:lpstr>二、現況-國內統計數據</vt:lpstr>
      <vt:lpstr>二、現況-國內統計數據</vt:lpstr>
      <vt:lpstr>二、現況-國內統計數據</vt:lpstr>
      <vt:lpstr>三、暖身-街坊如何出招</vt:lpstr>
      <vt:lpstr>三、暖身-街坊如何出招</vt:lpstr>
      <vt:lpstr>四、紮根-建立防暴系統</vt:lpstr>
      <vt:lpstr>五、展望-培力防暴意識</vt:lpstr>
      <vt:lpstr>五、展望-培力防暴意識</vt:lpstr>
      <vt:lpstr>結語</vt:lpstr>
      <vt:lpstr>TAGV-Taiwan Against Gender Violence https://tagv.mohw.gov.tw/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保護服務司徐蕙菁</dc:creator>
  <cp:lastModifiedBy>保護服務司徐蕙菁</cp:lastModifiedBy>
  <cp:revision>75</cp:revision>
  <cp:lastPrinted>2017-02-15T08:23:34Z</cp:lastPrinted>
  <dcterms:created xsi:type="dcterms:W3CDTF">2017-02-14T09:32:19Z</dcterms:created>
  <dcterms:modified xsi:type="dcterms:W3CDTF">2017-02-22T01:09:53Z</dcterms:modified>
</cp:coreProperties>
</file>